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97" r:id="rId3"/>
    <p:sldId id="294" r:id="rId4"/>
    <p:sldId id="29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5" r:id="rId40"/>
    <p:sldId id="290" r:id="rId41"/>
    <p:sldId id="29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D7F4F-1679-41DC-A67A-5DCDF063ABF2}"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B3B9F-BB9C-49C4-958F-B9CD8B91170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9EC836-67AB-4DF5-9EF2-F9FA3DBEC72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5267200D-C070-421C-8E47-312CC0652BAE}" type="slidenum">
              <a:rPr lang="en-US" smtClean="0"/>
            </a:fld>
            <a:endParaRPr 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ln>
        </p:spPr>
      </p:sp>
      <p:sp>
        <p:nvSpPr>
          <p:cNvPr id="120836"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en-US" smtClean="0"/>
              <a:t>Are the bony contours of the body normal and symmetric or is there an obvious deviation?</a:t>
            </a:r>
            <a:endParaRPr lang="en-US" smtClean="0"/>
          </a:p>
          <a:p>
            <a:pPr eaLnBrk="1" hangingPunct="1">
              <a:spcBef>
                <a:spcPct val="0"/>
              </a:spcBef>
            </a:pPr>
            <a:endParaRPr lang="en-US" smtClean="0"/>
          </a:p>
          <a:p>
            <a:pPr eaLnBrk="1" hangingPunct="1">
              <a:spcBef>
                <a:spcPct val="0"/>
              </a:spcBef>
            </a:pPr>
            <a:r>
              <a:rPr lang="en-US" smtClean="0"/>
              <a:t>Are the soft tissue contours normal and symmetric? Note the presence of muscle wasting.</a:t>
            </a:r>
            <a:endParaRPr lang="en-US" smtClean="0"/>
          </a:p>
          <a:p>
            <a:pPr eaLnBrk="1" hangingPunct="1">
              <a:spcBef>
                <a:spcPct val="0"/>
              </a:spcBef>
            </a:pPr>
            <a:endParaRPr lang="en-US" smtClean="0"/>
          </a:p>
          <a:p>
            <a:pPr eaLnBrk="1" hangingPunct="1">
              <a:spcBef>
                <a:spcPct val="0"/>
              </a:spcBef>
            </a:pPr>
            <a:r>
              <a:rPr lang="en-US" smtClean="0"/>
              <a:t>Are the limb positions equal and symmetric?</a:t>
            </a:r>
            <a:endParaRPr lang="en-US" smtClean="0"/>
          </a:p>
          <a:p>
            <a:pPr eaLnBrk="1" hangingPunct="1">
              <a:spcBef>
                <a:spcPct val="0"/>
              </a:spcBef>
            </a:pPr>
            <a:endParaRPr lang="en-US" smtClean="0"/>
          </a:p>
          <a:p>
            <a:pPr eaLnBrk="1" hangingPunct="1">
              <a:spcBef>
                <a:spcPct val="0"/>
              </a:spcBef>
            </a:pPr>
            <a:r>
              <a:rPr lang="en-US" smtClean="0"/>
              <a:t>Are the color and texture of the skin normal? Does the appearance of the skin differ in the area of pain or symptoms compared to other areas? Note any signs of bruising or discoloration, shiny skin, hairloss, skin breakdown, or brittle/ridged nails.</a:t>
            </a:r>
            <a:endParaRPr lang="en-US" smtClean="0"/>
          </a:p>
          <a:p>
            <a:pPr eaLnBrk="1" hangingPunct="1">
              <a:spcBef>
                <a:spcPct val="0"/>
              </a:spcBef>
            </a:pPr>
            <a:r>
              <a:rPr lang="en-US" smtClean="0"/>
              <a:t>Is there a scar that may indicate injury or recent surgery?</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D4B0B68D-5CED-4836-B5D5-BAE9FCB08DB5}" type="slidenum">
              <a:rPr lang="en-US" smtClean="0"/>
            </a:fld>
            <a:endParaRPr lang="en-US" smtClean="0"/>
          </a:p>
        </p:txBody>
      </p:sp>
      <p:sp>
        <p:nvSpPr>
          <p:cNvPr id="121859" name="Rectangle 2"/>
          <p:cNvSpPr>
            <a:spLocks noGrp="1" noRot="1" noChangeAspect="1" noChangeArrowheads="1" noTextEdit="1"/>
          </p:cNvSpPr>
          <p:nvPr>
            <p:ph type="sldImg"/>
          </p:nvPr>
        </p:nvSpPr>
        <p:spPr bwMode="auto">
          <a:noFill/>
          <a:ln>
            <a:solidFill>
              <a:srgbClr val="000000"/>
            </a:solidFill>
            <a:miter lim="800000"/>
          </a:ln>
        </p:spPr>
      </p:sp>
      <p:sp>
        <p:nvSpPr>
          <p:cNvPr id="121860"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C9EDC2B9-9424-48C8-9FC1-18424B0F7319}" type="slidenum">
              <a:rPr lang="en-US" smtClean="0"/>
            </a:fld>
            <a:endParaRPr lang="en-US"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ln>
        </p:spPr>
      </p:sp>
      <p:sp>
        <p:nvSpPr>
          <p:cNvPr id="122884"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ln>
        </p:spPr>
      </p:sp>
      <p:sp>
        <p:nvSpPr>
          <p:cNvPr id="123907" name="Notes Placeholder 2"/>
          <p:cNvSpPr>
            <a:spLocks noGrp="1"/>
          </p:cNvSpPr>
          <p:nvPr>
            <p:ph type="body" idx="1"/>
          </p:nvPr>
        </p:nvSpPr>
        <p:spPr bwMode="auto">
          <a:noFill/>
        </p:spPr>
        <p:txBody>
          <a:bodyPr wrap="square" numCol="1" anchor="t" anchorCtr="0" compatLnSpc="1"/>
          <a:lstStyle/>
          <a:p>
            <a:pPr eaLnBrk="1" hangingPunct="1">
              <a:spcBef>
                <a:spcPct val="0"/>
              </a:spcBef>
            </a:pPr>
            <a:r>
              <a:rPr lang="en-US" smtClean="0"/>
              <a:t>Capsular: characteristic pattern of limitation when the joint capsule is affected</a:t>
            </a:r>
            <a:endParaRPr lang="en-US" smtClean="0"/>
          </a:p>
        </p:txBody>
      </p:sp>
      <p:sp>
        <p:nvSpPr>
          <p:cNvPr id="77828"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77A2F6C-6BAE-4550-80CA-FCA806D70059}" type="slidenum">
              <a:rPr lang="en-US" smtClean="0"/>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0FD76B3A-3287-4B7B-9EB3-2ED1AA4D50A9}" type="slidenum">
              <a:rPr lang="en-US" smtClean="0"/>
            </a:fld>
            <a:endParaRPr lang="en-US"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ln>
        </p:spPr>
      </p:sp>
      <p:sp>
        <p:nvSpPr>
          <p:cNvPr id="124932"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F6872CB7-65A7-4795-B524-B6893038DEC1}" type="slidenum">
              <a:rPr lang="en-US" smtClean="0"/>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ln>
        </p:spPr>
      </p:sp>
      <p:sp>
        <p:nvSpPr>
          <p:cNvPr id="125956"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en-US" smtClean="0"/>
              <a:t>Aids</a:t>
            </a:r>
            <a:endParaRPr lang="en-US" smtClean="0"/>
          </a:p>
          <a:p>
            <a:pPr eaLnBrk="1" hangingPunct="1">
              <a:spcBef>
                <a:spcPct val="0"/>
              </a:spcBef>
            </a:pPr>
            <a:r>
              <a:rPr lang="en-US" smtClean="0"/>
              <a:t>* Ask patient to not use it for assessment of natural state then assess with the aid to compare the effects of using the device</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SKW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SKW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SKW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xfrm>
            <a:off x="2438400" y="6248400"/>
            <a:ext cx="2130425" cy="474663"/>
          </a:xfrm>
          <a:prstGeom prst="rect">
            <a:avLst/>
          </a:prstGeom>
        </p:spPr>
        <p:txBody>
          <a:bodyPr/>
          <a:lstStyle>
            <a:lvl1pPr>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defRPr/>
            </a:lvl1pPr>
          </a:lstStyle>
          <a:p>
            <a:pPr>
              <a:defRPr/>
            </a:pPr>
            <a:r>
              <a:rPr lang="en-US" smtClean="0"/>
              <a:t>SKW</a:t>
            </a:r>
            <a:endParaRPr lang="en-US"/>
          </a:p>
        </p:txBody>
      </p:sp>
      <p:sp>
        <p:nvSpPr>
          <p:cNvPr id="6" name="Rectangle 13"/>
          <p:cNvSpPr>
            <a:spLocks noGrp="1" noChangeArrowheads="1"/>
          </p:cNvSpPr>
          <p:nvPr>
            <p:ph type="sldNum" sz="quarter" idx="12"/>
          </p:nvPr>
        </p:nvSpPr>
        <p:spPr>
          <a:xfrm>
            <a:off x="84138" y="6242050"/>
            <a:ext cx="587375" cy="488950"/>
          </a:xfrm>
          <a:prstGeom prst="rect">
            <a:avLst/>
          </a:prstGeom>
        </p:spPr>
        <p:txBody>
          <a:bodyPr/>
          <a:lstStyle>
            <a:lvl1pPr>
              <a:defRPr/>
            </a:lvl1pPr>
          </a:lstStyle>
          <a:p>
            <a:pPr>
              <a:defRPr/>
            </a:pPr>
            <a:fld id="{3B08F5E6-B618-441F-82E6-045B94149192}"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Sp="0">
  <p:cSld name="1_Title Slide">
    <p:spTree>
      <p:nvGrpSpPr>
        <p:cNvPr id="1" name=""/>
        <p:cNvGrpSpPr/>
        <p:nvPr/>
      </p:nvGrpSpPr>
      <p:grpSpPr>
        <a:xfrm>
          <a:off x="0" y="0"/>
          <a:ext cx="0" cy="0"/>
          <a:chOff x="0" y="0"/>
          <a:chExt cx="0" cy="0"/>
        </a:xfrm>
      </p:grpSpPr>
      <p:pic>
        <p:nvPicPr>
          <p:cNvPr id="3" name="Picture 28" descr="circle"/>
          <p:cNvPicPr>
            <a:picLocks noChangeAspect="1" noChangeArrowheads="1"/>
          </p:cNvPicPr>
          <p:nvPr/>
        </p:nvPicPr>
        <p:blipFill>
          <a:blip r:embed="rId2"/>
          <a:srcRect/>
          <a:stretch>
            <a:fillRect/>
          </a:stretch>
        </p:blipFill>
        <p:spPr bwMode="auto">
          <a:xfrm>
            <a:off x="5413375" y="3938588"/>
            <a:ext cx="3730625" cy="2919412"/>
          </a:xfrm>
          <a:prstGeom prst="rect">
            <a:avLst/>
          </a:prstGeom>
          <a:noFill/>
          <a:ln w="9525">
            <a:noFill/>
            <a:miter lim="800000"/>
            <a:headEnd/>
            <a:tailEnd/>
          </a:ln>
        </p:spPr>
      </p:pic>
      <p:sp>
        <p:nvSpPr>
          <p:cNvPr id="4" name="Oval 24"/>
          <p:cNvSpPr>
            <a:spLocks noChangeArrowheads="1"/>
          </p:cNvSpPr>
          <p:nvPr/>
        </p:nvSpPr>
        <p:spPr bwMode="auto">
          <a:xfrm>
            <a:off x="250825" y="188913"/>
            <a:ext cx="1295400" cy="1295400"/>
          </a:xfrm>
          <a:prstGeom prst="ellipse">
            <a:avLst/>
          </a:prstGeom>
          <a:solidFill>
            <a:srgbClr val="000080"/>
          </a:solidFill>
          <a:ln w="9525">
            <a:noFill/>
            <a:roun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27"/>
          <p:cNvSpPr>
            <a:spLocks noChangeArrowheads="1"/>
          </p:cNvSpPr>
          <p:nvPr/>
        </p:nvSpPr>
        <p:spPr bwMode="auto">
          <a:xfrm>
            <a:off x="6400800" y="6096000"/>
            <a:ext cx="1365250" cy="244475"/>
          </a:xfrm>
          <a:prstGeom prst="rect">
            <a:avLst/>
          </a:prstGeom>
          <a:noFill/>
          <a:ln w="9525">
            <a:noFill/>
            <a:miter lim="800000"/>
          </a:ln>
          <a:effectLst/>
        </p:spPr>
        <p:txBody>
          <a:bodyPr wrap="none">
            <a:spAutoFit/>
          </a:bodyPr>
          <a:lstStyle/>
          <a:p>
            <a:pPr fontAlgn="auto">
              <a:spcBef>
                <a:spcPts val="0"/>
              </a:spcBef>
              <a:spcAft>
                <a:spcPts val="0"/>
              </a:spcAft>
              <a:defRPr/>
            </a:pPr>
            <a:r>
              <a:rPr lang="en-US">
                <a:latin typeface="+mn-lt"/>
                <a:cs typeface="+mn-cs"/>
              </a:rPr>
              <a:t>www.company.com</a:t>
            </a:r>
            <a:endParaRPr lang="fr-FR">
              <a:latin typeface="+mn-lt"/>
              <a:cs typeface="+mn-cs"/>
            </a:endParaRPr>
          </a:p>
        </p:txBody>
      </p:sp>
      <p:sp>
        <p:nvSpPr>
          <p:cNvPr id="6" name="Text Box 30"/>
          <p:cNvSpPr txBox="1">
            <a:spLocks noChangeArrowheads="1"/>
          </p:cNvSpPr>
          <p:nvPr/>
        </p:nvSpPr>
        <p:spPr bwMode="auto">
          <a:xfrm>
            <a:off x="327025" y="546100"/>
            <a:ext cx="1143000" cy="581025"/>
          </a:xfrm>
          <a:prstGeom prst="rect">
            <a:avLst/>
          </a:prstGeom>
          <a:noFill/>
          <a:ln w="9525">
            <a:noFill/>
            <a:miter lim="800000"/>
          </a:ln>
          <a:effectLst/>
        </p:spPr>
        <p:txBody>
          <a:bodyPr>
            <a:spAutoFit/>
          </a:bodyPr>
          <a:lstStyle/>
          <a:p>
            <a:pPr algn="ctr" fontAlgn="auto">
              <a:spcBef>
                <a:spcPct val="50000"/>
              </a:spcBef>
              <a:spcAft>
                <a:spcPts val="0"/>
              </a:spcAft>
              <a:defRPr/>
            </a:pPr>
            <a:r>
              <a:rPr lang="en-US" sz="1600">
                <a:latin typeface="+mn-lt"/>
                <a:cs typeface="+mn-cs"/>
              </a:rPr>
              <a:t>Company LOGO</a:t>
            </a:r>
            <a:endParaRPr lang="fr-FR" sz="1600">
              <a:latin typeface="+mn-lt"/>
              <a:cs typeface="+mn-cs"/>
            </a:endParaRPr>
          </a:p>
        </p:txBody>
      </p:sp>
      <p:sp>
        <p:nvSpPr>
          <p:cNvPr id="7" name="Rectangle 32"/>
          <p:cNvSpPr>
            <a:spLocks noChangeArrowheads="1"/>
          </p:cNvSpPr>
          <p:nvPr/>
        </p:nvSpPr>
        <p:spPr bwMode="auto">
          <a:xfrm>
            <a:off x="6400800" y="6096000"/>
            <a:ext cx="1365250" cy="244475"/>
          </a:xfrm>
          <a:prstGeom prst="rect">
            <a:avLst/>
          </a:prstGeom>
          <a:noFill/>
          <a:ln w="9525">
            <a:noFill/>
            <a:miter lim="800000"/>
          </a:ln>
          <a:effectLst/>
        </p:spPr>
        <p:txBody>
          <a:bodyPr wrap="none">
            <a:spAutoFit/>
          </a:bodyPr>
          <a:lstStyle/>
          <a:p>
            <a:pPr fontAlgn="auto">
              <a:spcBef>
                <a:spcPts val="0"/>
              </a:spcBef>
              <a:spcAft>
                <a:spcPts val="0"/>
              </a:spcAft>
              <a:defRPr/>
            </a:pPr>
            <a:r>
              <a:rPr lang="en-US">
                <a:latin typeface="+mn-lt"/>
                <a:cs typeface="+mn-cs"/>
              </a:rPr>
              <a:t>www.company.com</a:t>
            </a:r>
            <a:endParaRPr lang="fr-FR">
              <a:latin typeface="+mn-lt"/>
              <a:cs typeface="+mn-cs"/>
            </a:endParaRPr>
          </a:p>
        </p:txBody>
      </p:sp>
      <p:sp>
        <p:nvSpPr>
          <p:cNvPr id="8197" name="Rectangle 5"/>
          <p:cNvSpPr>
            <a:spLocks noGrp="1" noChangeArrowheads="1"/>
          </p:cNvSpPr>
          <p:nvPr>
            <p:ph type="ctrTitle"/>
          </p:nvPr>
        </p:nvSpPr>
        <p:spPr>
          <a:xfrm>
            <a:off x="973138" y="2735263"/>
            <a:ext cx="7312025" cy="1074737"/>
          </a:xfrm>
          <a:solidFill>
            <a:schemeClr val="bg1"/>
          </a:solidFill>
        </p:spPr>
        <p:txBody>
          <a:bodyPr/>
          <a:lstStyle>
            <a:lvl1pPr algn="ctr">
              <a:defRPr sz="4000">
                <a:solidFill>
                  <a:srgbClr val="003399"/>
                </a:solidFill>
              </a:defRPr>
            </a:lvl1p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SKW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SKW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SKW</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SKW</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SKW</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SKW</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SKW</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SKW</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SKW</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oleObject" Target="../embeddings/oleObject1.bin"/><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image" Target="../media/image4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55912"/>
            <a:ext cx="9144000" cy="4662447"/>
          </a:xfrm>
          <a:custGeom>
            <a:avLst/>
            <a:gdLst/>
            <a:ahLst/>
            <a:cxnLst/>
            <a:rect l="l" t="t" r="r" b="b"/>
            <a:pathLst>
              <a:path w="9144000" h="3496945">
                <a:moveTo>
                  <a:pt x="0" y="3496564"/>
                </a:moveTo>
                <a:lnTo>
                  <a:pt x="9144000" y="3496564"/>
                </a:lnTo>
                <a:lnTo>
                  <a:pt x="9144000" y="0"/>
                </a:lnTo>
                <a:lnTo>
                  <a:pt x="0" y="0"/>
                </a:lnTo>
                <a:lnTo>
                  <a:pt x="0" y="3496564"/>
                </a:lnTo>
                <a:close/>
              </a:path>
            </a:pathLst>
          </a:custGeom>
          <a:solidFill>
            <a:srgbClr val="114454"/>
          </a:solidFill>
        </p:spPr>
        <p:txBody>
          <a:bodyPr lIns="0" tIns="0" rIns="0" bIns="0"/>
          <a:lstStyle/>
          <a:p>
            <a:pPr>
              <a:defRPr/>
            </a:pPr>
          </a:p>
        </p:txBody>
      </p:sp>
      <p:sp>
        <p:nvSpPr>
          <p:cNvPr id="3" name="object 3"/>
          <p:cNvSpPr/>
          <p:nvPr/>
        </p:nvSpPr>
        <p:spPr>
          <a:xfrm>
            <a:off x="0" y="707042"/>
            <a:ext cx="9144000" cy="348870"/>
          </a:xfrm>
          <a:custGeom>
            <a:avLst/>
            <a:gdLst/>
            <a:ahLst/>
            <a:cxnLst/>
            <a:rect l="l" t="t" r="r" b="b"/>
            <a:pathLst>
              <a:path w="9144000" h="261620">
                <a:moveTo>
                  <a:pt x="0" y="261620"/>
                </a:moveTo>
                <a:lnTo>
                  <a:pt x="9144000" y="261620"/>
                </a:lnTo>
                <a:lnTo>
                  <a:pt x="9144000" y="0"/>
                </a:lnTo>
                <a:lnTo>
                  <a:pt x="0" y="0"/>
                </a:lnTo>
                <a:lnTo>
                  <a:pt x="0" y="261620"/>
                </a:lnTo>
                <a:close/>
              </a:path>
            </a:pathLst>
          </a:custGeom>
          <a:solidFill>
            <a:srgbClr val="114454"/>
          </a:solidFill>
        </p:spPr>
        <p:txBody>
          <a:bodyPr lIns="0" tIns="0" rIns="0" bIns="0"/>
          <a:lstStyle/>
          <a:p>
            <a:pPr>
              <a:defRPr/>
            </a:pPr>
          </a:p>
        </p:txBody>
      </p:sp>
      <p:sp>
        <p:nvSpPr>
          <p:cNvPr id="4" name="object 4"/>
          <p:cNvSpPr/>
          <p:nvPr/>
        </p:nvSpPr>
        <p:spPr>
          <a:xfrm>
            <a:off x="0" y="5718359"/>
            <a:ext cx="9144000" cy="274445"/>
          </a:xfrm>
          <a:custGeom>
            <a:avLst/>
            <a:gdLst/>
            <a:ahLst/>
            <a:cxnLst/>
            <a:rect l="l" t="t" r="r" b="b"/>
            <a:pathLst>
              <a:path w="9144000" h="205739">
                <a:moveTo>
                  <a:pt x="0" y="205739"/>
                </a:moveTo>
                <a:lnTo>
                  <a:pt x="9144000" y="205739"/>
                </a:lnTo>
                <a:lnTo>
                  <a:pt x="9144000" y="0"/>
                </a:lnTo>
                <a:lnTo>
                  <a:pt x="0" y="0"/>
                </a:lnTo>
                <a:lnTo>
                  <a:pt x="0" y="205739"/>
                </a:lnTo>
                <a:close/>
              </a:path>
            </a:pathLst>
          </a:custGeom>
          <a:solidFill>
            <a:srgbClr val="165751"/>
          </a:solidFill>
        </p:spPr>
        <p:txBody>
          <a:bodyPr lIns="0" tIns="0" rIns="0" bIns="0"/>
          <a:lstStyle/>
          <a:p>
            <a:pPr>
              <a:defRPr/>
            </a:pPr>
          </a:p>
        </p:txBody>
      </p:sp>
      <p:sp>
        <p:nvSpPr>
          <p:cNvPr id="5" name="object 5"/>
          <p:cNvSpPr/>
          <p:nvPr/>
        </p:nvSpPr>
        <p:spPr>
          <a:xfrm>
            <a:off x="0" y="0"/>
            <a:ext cx="9144000" cy="707042"/>
          </a:xfrm>
          <a:custGeom>
            <a:avLst/>
            <a:gdLst/>
            <a:ahLst/>
            <a:cxnLst/>
            <a:rect l="l" t="t" r="r" b="b"/>
            <a:pathLst>
              <a:path w="9144000" h="530860">
                <a:moveTo>
                  <a:pt x="9144000" y="0"/>
                </a:moveTo>
                <a:lnTo>
                  <a:pt x="0" y="0"/>
                </a:lnTo>
                <a:lnTo>
                  <a:pt x="0" y="312280"/>
                </a:lnTo>
                <a:lnTo>
                  <a:pt x="0" y="530352"/>
                </a:lnTo>
                <a:lnTo>
                  <a:pt x="9144000" y="530352"/>
                </a:lnTo>
                <a:lnTo>
                  <a:pt x="9144000" y="312280"/>
                </a:lnTo>
                <a:lnTo>
                  <a:pt x="9144000" y="0"/>
                </a:lnTo>
                <a:close/>
              </a:path>
            </a:pathLst>
          </a:custGeom>
          <a:solidFill>
            <a:srgbClr val="18637B"/>
          </a:solidFill>
        </p:spPr>
        <p:txBody>
          <a:bodyPr lIns="0" tIns="0" rIns="0" bIns="0"/>
          <a:lstStyle/>
          <a:p>
            <a:pPr>
              <a:defRPr/>
            </a:pPr>
          </a:p>
        </p:txBody>
      </p:sp>
      <p:grpSp>
        <p:nvGrpSpPr>
          <p:cNvPr id="9222" name="object 6"/>
          <p:cNvGrpSpPr/>
          <p:nvPr/>
        </p:nvGrpSpPr>
        <p:grpSpPr bwMode="auto">
          <a:xfrm>
            <a:off x="0" y="5992804"/>
            <a:ext cx="9144000" cy="865196"/>
            <a:chOff x="0" y="4494276"/>
            <a:chExt cx="9144000" cy="649605"/>
          </a:xfrm>
        </p:grpSpPr>
        <p:sp>
          <p:nvSpPr>
            <p:cNvPr id="7" name="object 7"/>
            <p:cNvSpPr/>
            <p:nvPr/>
          </p:nvSpPr>
          <p:spPr>
            <a:xfrm>
              <a:off x="0" y="4494276"/>
              <a:ext cx="9144000" cy="89640"/>
            </a:xfrm>
            <a:custGeom>
              <a:avLst/>
              <a:gdLst/>
              <a:ahLst/>
              <a:cxnLst/>
              <a:rect l="l" t="t" r="r" b="b"/>
              <a:pathLst>
                <a:path w="9144000" h="90170">
                  <a:moveTo>
                    <a:pt x="0" y="89917"/>
                  </a:moveTo>
                  <a:lnTo>
                    <a:pt x="9144000" y="89917"/>
                  </a:lnTo>
                  <a:lnTo>
                    <a:pt x="9144000" y="0"/>
                  </a:lnTo>
                  <a:lnTo>
                    <a:pt x="0" y="0"/>
                  </a:lnTo>
                  <a:lnTo>
                    <a:pt x="0" y="89917"/>
                  </a:lnTo>
                  <a:close/>
                </a:path>
              </a:pathLst>
            </a:custGeom>
            <a:solidFill>
              <a:srgbClr val="3B8D61"/>
            </a:solidFill>
          </p:spPr>
          <p:txBody>
            <a:bodyPr lIns="0" tIns="0" rIns="0" bIns="0"/>
            <a:lstStyle/>
            <a:p>
              <a:pPr>
                <a:defRPr/>
              </a:pPr>
            </a:p>
          </p:txBody>
        </p:sp>
        <p:sp>
          <p:nvSpPr>
            <p:cNvPr id="8" name="object 8"/>
            <p:cNvSpPr/>
            <p:nvPr/>
          </p:nvSpPr>
          <p:spPr>
            <a:xfrm>
              <a:off x="0" y="4583916"/>
              <a:ext cx="9144000" cy="559965"/>
            </a:xfrm>
            <a:custGeom>
              <a:avLst/>
              <a:gdLst/>
              <a:ahLst/>
              <a:cxnLst/>
              <a:rect l="l" t="t" r="r" b="b"/>
              <a:pathLst>
                <a:path w="9144000" h="559435">
                  <a:moveTo>
                    <a:pt x="9144000" y="0"/>
                  </a:moveTo>
                  <a:lnTo>
                    <a:pt x="0" y="0"/>
                  </a:lnTo>
                  <a:lnTo>
                    <a:pt x="0" y="559306"/>
                  </a:lnTo>
                  <a:lnTo>
                    <a:pt x="9144000" y="559306"/>
                  </a:lnTo>
                  <a:lnTo>
                    <a:pt x="9144000" y="0"/>
                  </a:lnTo>
                  <a:close/>
                </a:path>
              </a:pathLst>
            </a:custGeom>
            <a:solidFill>
              <a:srgbClr val="94BF6E"/>
            </a:solidFill>
          </p:spPr>
          <p:txBody>
            <a:bodyPr lIns="0" tIns="0" rIns="0" bIns="0"/>
            <a:lstStyle/>
            <a:p>
              <a:pPr>
                <a:defRPr/>
              </a:pPr>
            </a:p>
          </p:txBody>
        </p:sp>
      </p:grpSp>
      <p:sp>
        <p:nvSpPr>
          <p:cNvPr id="9" name="object 9"/>
          <p:cNvSpPr/>
          <p:nvPr/>
        </p:nvSpPr>
        <p:spPr>
          <a:xfrm>
            <a:off x="7619737" y="178312"/>
            <a:ext cx="1165334" cy="877601"/>
          </a:xfrm>
          <a:prstGeom prst="rect">
            <a:avLst/>
          </a:prstGeom>
          <a:blipFill>
            <a:blip r:embed="rId1" cstate="print"/>
            <a:stretch>
              <a:fillRect/>
            </a:stretch>
          </a:blipFill>
        </p:spPr>
        <p:txBody>
          <a:bodyPr lIns="0" tIns="0" rIns="0" bIns="0"/>
          <a:lstStyle/>
          <a:p>
            <a:pPr>
              <a:defRPr/>
            </a:pPr>
          </a:p>
        </p:txBody>
      </p:sp>
      <p:sp>
        <p:nvSpPr>
          <p:cNvPr id="10" name="object 10"/>
          <p:cNvSpPr txBox="1"/>
          <p:nvPr/>
        </p:nvSpPr>
        <p:spPr>
          <a:xfrm>
            <a:off x="7809479" y="1054361"/>
            <a:ext cx="992985" cy="199028"/>
          </a:xfrm>
          <a:prstGeom prst="rect">
            <a:avLst/>
          </a:prstGeom>
        </p:spPr>
        <p:txBody>
          <a:bodyPr lIns="0" tIns="14223" rIns="0" bIns="0">
            <a:spAutoFit/>
          </a:bodyPr>
          <a:lstStyle/>
          <a:p>
            <a:pPr marL="13970">
              <a:spcBef>
                <a:spcPts val="110"/>
              </a:spcBef>
              <a:defRPr/>
            </a:pPr>
            <a:r>
              <a:rPr sz="600" b="1" spc="-6" dirty="0">
                <a:solidFill>
                  <a:srgbClr val="FEFEFE"/>
                </a:solidFill>
                <a:latin typeface="Arial" panose="020B0604020202020204"/>
                <a:cs typeface="Arial" panose="020B0604020202020204"/>
              </a:rPr>
              <a:t>MAHATMA </a:t>
            </a:r>
            <a:r>
              <a:rPr sz="600" b="1" dirty="0">
                <a:solidFill>
                  <a:srgbClr val="FEFEFE"/>
                </a:solidFill>
                <a:latin typeface="Arial" panose="020B0604020202020204"/>
                <a:cs typeface="Arial" panose="020B0604020202020204"/>
              </a:rPr>
              <a:t>GANDHI</a:t>
            </a:r>
            <a:r>
              <a:rPr sz="600" b="1" spc="-84" dirty="0">
                <a:solidFill>
                  <a:srgbClr val="FEFEFE"/>
                </a:solidFill>
                <a:latin typeface="Arial" panose="020B0604020202020204"/>
                <a:cs typeface="Arial" panose="020B0604020202020204"/>
              </a:rPr>
              <a:t> </a:t>
            </a:r>
            <a:r>
              <a:rPr sz="600" b="1" dirty="0">
                <a:solidFill>
                  <a:srgbClr val="FEFEFE"/>
                </a:solidFill>
                <a:latin typeface="Arial" panose="020B0604020202020204"/>
                <a:cs typeface="Arial" panose="020B0604020202020204"/>
              </a:rPr>
              <a:t>MISSION</a:t>
            </a:r>
            <a:endParaRPr sz="600">
              <a:latin typeface="Arial" panose="020B0604020202020204"/>
              <a:cs typeface="Arial" panose="020B0604020202020204"/>
            </a:endParaRPr>
          </a:p>
        </p:txBody>
      </p:sp>
      <p:sp>
        <p:nvSpPr>
          <p:cNvPr id="11" name="Title 1"/>
          <p:cNvSpPr txBox="1"/>
          <p:nvPr/>
        </p:nvSpPr>
        <p:spPr>
          <a:xfrm>
            <a:off x="229273" y="364375"/>
            <a:ext cx="7771529" cy="3268520"/>
          </a:xfrm>
          <a:prstGeom prst="rect">
            <a:avLst/>
          </a:prstGeom>
        </p:spPr>
        <p:txBody>
          <a:bodyPr lIns="102407" tIns="51203" rIns="102407" bIns="51203">
            <a:norm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lnSpc>
                <a:spcPct val="200000"/>
              </a:lnSpc>
            </a:pPr>
            <a:r>
              <a:rPr lang="en-US" sz="27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MGM Institute of Physiotherapy </a:t>
            </a:r>
            <a:br>
              <a:rPr lang="en-US" sz="27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sz="27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Aurangabad</a:t>
            </a:r>
            <a:br>
              <a:rPr lang="en-US" sz="3100">
                <a:effectLst>
                  <a:outerShdw blurRad="38100" dist="38100" dir="2700000" algn="tl">
                    <a:srgbClr val="C0C0C0"/>
                  </a:outerShdw>
                </a:effectLst>
                <a:cs typeface="Arial" panose="020B0604020202020204" pitchFamily="34" charset="0"/>
              </a:rPr>
            </a:br>
            <a:endParaRPr lang="en-US" sz="3100">
              <a:effectLst>
                <a:outerShdw blurRad="38100" dist="38100" dir="2700000" algn="tl">
                  <a:srgbClr val="C0C0C0"/>
                </a:outerShdw>
              </a:effectLst>
              <a:latin typeface="Garamond" panose="02020404030301010803" pitchFamily="18" charset="0"/>
            </a:endParaRPr>
          </a:p>
        </p:txBody>
      </p:sp>
      <p:sp>
        <p:nvSpPr>
          <p:cNvPr id="12" name="Subtitle 2"/>
          <p:cNvSpPr txBox="1"/>
          <p:nvPr/>
        </p:nvSpPr>
        <p:spPr>
          <a:xfrm>
            <a:off x="610339" y="4267062"/>
            <a:ext cx="7771530" cy="415498"/>
          </a:xfrm>
          <a:prstGeom prst="rect">
            <a:avLst/>
          </a:prstGeom>
        </p:spPr>
        <p:txBody>
          <a:bodyPr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defRPr/>
            </a:pPr>
            <a:r>
              <a:rPr lang="en-US" sz="2700" dirty="0">
                <a:solidFill>
                  <a:schemeClr val="bg1"/>
                </a:solidFill>
                <a:latin typeface="Times New Roman" panose="02020603050405020304" pitchFamily="18" charset="0"/>
                <a:cs typeface="Times New Roman" panose="02020603050405020304" pitchFamily="18" charset="0"/>
              </a:rPr>
              <a:t>Didactic Lecture</a:t>
            </a:r>
            <a:endParaRPr lang="en-US" sz="27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en-US" smtClean="0"/>
          </a:p>
        </p:txBody>
      </p:sp>
      <p:sp>
        <p:nvSpPr>
          <p:cNvPr id="72707" name="Content Placeholder 2"/>
          <p:cNvSpPr>
            <a:spLocks noGrp="1"/>
          </p:cNvSpPr>
          <p:nvPr>
            <p:ph idx="1"/>
          </p:nvPr>
        </p:nvSpPr>
        <p:spPr>
          <a:xfrm>
            <a:off x="533400" y="1538288"/>
            <a:ext cx="8431213" cy="5319712"/>
          </a:xfrm>
        </p:spPr>
        <p:txBody>
          <a:bodyPr/>
          <a:lstStyle/>
          <a:p>
            <a:r>
              <a:rPr lang="en-US" i="1" smtClean="0"/>
              <a:t>Scar – Adherent / Non Adherent</a:t>
            </a:r>
            <a:endParaRPr lang="en-US" i="1" smtClean="0"/>
          </a:p>
          <a:p>
            <a:r>
              <a:rPr lang="en-US" i="1" smtClean="0"/>
              <a:t> </a:t>
            </a: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685800" y="304800"/>
            <a:ext cx="7848600" cy="6096000"/>
          </a:xfrm>
        </p:spPr>
        <p:txBody>
          <a:bodyPr>
            <a:normAutofit fontScale="77500" lnSpcReduction="20000"/>
          </a:bodyPr>
          <a:lstStyle/>
          <a:p>
            <a:r>
              <a:rPr lang="en-US" b="1" smtClean="0"/>
              <a:t>Deep Tendon (Stretch) Reflexes</a:t>
            </a:r>
            <a:endParaRPr lang="en-US" b="1" smtClean="0"/>
          </a:p>
          <a:p>
            <a:r>
              <a:rPr lang="en-US" smtClean="0"/>
              <a:t>Comparison of both sides is very important. </a:t>
            </a:r>
            <a:endParaRPr lang="en-US" smtClean="0"/>
          </a:p>
          <a:p>
            <a:r>
              <a:rPr lang="en-US" smtClean="0"/>
              <a:t>A patient may present with symmetrically decreased reflexes and be perfectly normal</a:t>
            </a:r>
            <a:endParaRPr lang="en-US" smtClean="0"/>
          </a:p>
          <a:p>
            <a:r>
              <a:rPr lang="en-US" smtClean="0"/>
              <a:t>Hyperreflexia - upper motor neuron disease secondary to decreased inhibition by the motor cortex</a:t>
            </a:r>
            <a:endParaRPr lang="en-US" smtClean="0"/>
          </a:p>
          <a:p>
            <a:r>
              <a:rPr lang="en-US" smtClean="0"/>
              <a:t>Hyporeflexia -  lower motor neuron disease may be the causative factor secondary to an interruption n the reflex arc</a:t>
            </a:r>
            <a:endParaRPr lang="en-US" smtClean="0"/>
          </a:p>
          <a:p>
            <a:r>
              <a:rPr lang="en-US" smtClean="0"/>
              <a:t>0: absent reflex</a:t>
            </a:r>
            <a:endParaRPr lang="en-US" smtClean="0"/>
          </a:p>
          <a:p>
            <a:r>
              <a:rPr lang="en-US" smtClean="0"/>
              <a:t>1</a:t>
            </a:r>
            <a:r>
              <a:rPr lang="en-US" baseline="30000" smtClean="0"/>
              <a:t>+</a:t>
            </a:r>
            <a:r>
              <a:rPr lang="en-US" smtClean="0"/>
              <a:t>: trace, or seen only with reinforcement</a:t>
            </a:r>
            <a:endParaRPr lang="en-US" smtClean="0"/>
          </a:p>
          <a:p>
            <a:r>
              <a:rPr lang="en-US" smtClean="0"/>
              <a:t>2</a:t>
            </a:r>
            <a:r>
              <a:rPr lang="en-US" baseline="30000" smtClean="0"/>
              <a:t>+</a:t>
            </a:r>
            <a:r>
              <a:rPr lang="en-US" smtClean="0"/>
              <a:t>: normal</a:t>
            </a:r>
            <a:endParaRPr lang="en-US" smtClean="0"/>
          </a:p>
          <a:p>
            <a:r>
              <a:rPr lang="en-US" smtClean="0"/>
              <a:t>3</a:t>
            </a:r>
            <a:r>
              <a:rPr lang="en-US" baseline="30000" smtClean="0"/>
              <a:t>+</a:t>
            </a:r>
            <a:r>
              <a:rPr lang="en-US" smtClean="0"/>
              <a:t>: brisk</a:t>
            </a:r>
            <a:endParaRPr lang="en-US" smtClean="0"/>
          </a:p>
          <a:p>
            <a:r>
              <a:rPr lang="en-US" smtClean="0"/>
              <a:t>4</a:t>
            </a:r>
            <a:r>
              <a:rPr lang="en-US" baseline="30000" smtClean="0"/>
              <a:t>+</a:t>
            </a:r>
            <a:r>
              <a:rPr lang="en-US" smtClean="0"/>
              <a:t>: nonsustained clonus (i.e., repetitive vibratory movements)</a:t>
            </a:r>
            <a:endParaRPr lang="en-US" smtClean="0"/>
          </a:p>
          <a:p>
            <a:r>
              <a:rPr lang="en-US" smtClean="0"/>
              <a:t>5</a:t>
            </a:r>
            <a:r>
              <a:rPr lang="en-US" baseline="30000" smtClean="0"/>
              <a:t>+</a:t>
            </a:r>
            <a:r>
              <a:rPr lang="en-US" smtClean="0"/>
              <a:t>: sustained clonus</a:t>
            </a:r>
            <a:endParaRPr lang="en-US" smtClean="0"/>
          </a:p>
          <a:p>
            <a:endParaRPr lang="en-US" smtClean="0"/>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
        <p:nvSpPr>
          <p:cNvPr id="5" name="Footer Placeholder 4"/>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r>
              <a:rPr lang="en-US" smtClean="0"/>
              <a:t>RANGE OF MOTION ASSESSMENT</a:t>
            </a:r>
            <a:endParaRPr lang="en-US" smtClean="0"/>
          </a:p>
        </p:txBody>
      </p:sp>
      <p:sp>
        <p:nvSpPr>
          <p:cNvPr id="74755" name="Rectangle 3"/>
          <p:cNvSpPr>
            <a:spLocks noGrp="1" noRot="1" noChangeArrowheads="1"/>
          </p:cNvSpPr>
          <p:nvPr>
            <p:ph type="body" idx="1"/>
          </p:nvPr>
        </p:nvSpPr>
        <p:spPr>
          <a:xfrm>
            <a:off x="1676400" y="1538288"/>
            <a:ext cx="6858000" cy="4038600"/>
          </a:xfrm>
        </p:spPr>
        <p:txBody>
          <a:bodyPr/>
          <a:lstStyle/>
          <a:p>
            <a:pPr eaLnBrk="1" hangingPunct="1"/>
            <a:r>
              <a:rPr lang="en-US" smtClean="0"/>
              <a:t>Observe / palpate the movement of the other joints</a:t>
            </a:r>
            <a:endParaRPr lang="en-US" smtClean="0"/>
          </a:p>
          <a:p>
            <a:pPr eaLnBrk="1" hangingPunct="1"/>
            <a:r>
              <a:rPr lang="en-US" smtClean="0"/>
              <a:t>Ask the patient to perform the painful movement as a baseline for your assessment</a:t>
            </a:r>
            <a:endParaRPr lang="en-US" smtClean="0"/>
          </a:p>
          <a:p>
            <a:pPr eaLnBrk="1" hangingPunct="1"/>
            <a:r>
              <a:rPr lang="en-US" smtClean="0"/>
              <a:t>Watch out for trick movements</a:t>
            </a:r>
            <a:endParaRPr lang="en-US" smtClean="0"/>
          </a:p>
          <a:p>
            <a:pPr eaLnBrk="1" hangingPunct="1"/>
            <a:r>
              <a:rPr lang="en-US" smtClean="0"/>
              <a:t>Check the end-feel </a:t>
            </a:r>
            <a:endParaRPr lang="en-US" smtClean="0"/>
          </a:p>
        </p:txBody>
      </p:sp>
      <p:pic>
        <p:nvPicPr>
          <p:cNvPr id="74756" name="Picture 2"/>
          <p:cNvPicPr>
            <a:picLocks noChangeAspect="1" noChangeArrowheads="1"/>
          </p:cNvPicPr>
          <p:nvPr/>
        </p:nvPicPr>
        <p:blipFill>
          <a:blip r:embed="rId1"/>
          <a:srcRect/>
          <a:stretch>
            <a:fillRect/>
          </a:stretch>
        </p:blipFill>
        <p:spPr bwMode="auto">
          <a:xfrm>
            <a:off x="838200" y="4114800"/>
            <a:ext cx="3444875" cy="2590800"/>
          </a:xfrm>
          <a:prstGeom prst="rect">
            <a:avLst/>
          </a:prstGeom>
          <a:noFill/>
          <a:ln w="9525">
            <a:noFill/>
            <a:miter lim="800000"/>
            <a:headEnd/>
            <a:tailEnd/>
          </a:ln>
        </p:spPr>
      </p:pic>
      <p:pic>
        <p:nvPicPr>
          <p:cNvPr id="74757" name="Picture 3"/>
          <p:cNvPicPr>
            <a:picLocks noChangeAspect="1" noChangeArrowheads="1"/>
          </p:cNvPicPr>
          <p:nvPr/>
        </p:nvPicPr>
        <p:blipFill>
          <a:blip r:embed="rId2"/>
          <a:srcRect/>
          <a:stretch>
            <a:fillRect/>
          </a:stretch>
        </p:blipFill>
        <p:spPr bwMode="auto">
          <a:xfrm>
            <a:off x="4876800" y="3657600"/>
            <a:ext cx="2119313" cy="1600200"/>
          </a:xfrm>
          <a:prstGeom prst="rect">
            <a:avLst/>
          </a:prstGeom>
          <a:noFill/>
          <a:ln w="9525">
            <a:noFill/>
            <a:miter lim="800000"/>
            <a:headEnd/>
            <a:tailEnd/>
          </a:ln>
        </p:spPr>
      </p:pic>
      <p:pic>
        <p:nvPicPr>
          <p:cNvPr id="74758" name="Picture 4"/>
          <p:cNvPicPr>
            <a:picLocks noChangeAspect="1" noChangeArrowheads="1"/>
          </p:cNvPicPr>
          <p:nvPr/>
        </p:nvPicPr>
        <p:blipFill>
          <a:blip r:embed="rId3"/>
          <a:srcRect/>
          <a:stretch>
            <a:fillRect/>
          </a:stretch>
        </p:blipFill>
        <p:spPr bwMode="auto">
          <a:xfrm>
            <a:off x="6324600" y="5029200"/>
            <a:ext cx="2209800" cy="16541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
        <p:nvSpPr>
          <p:cNvPr id="9" name="Footer Placeholder 8"/>
          <p:cNvSpPr>
            <a:spLocks noGrp="1"/>
          </p:cNvSpPr>
          <p:nvPr>
            <p:ph type="ftr" sz="quarter" idx="11"/>
          </p:nvPr>
        </p:nvSpPr>
        <p:spPr/>
        <p:txBody>
          <a:bodyPr/>
          <a:lstStyle/>
          <a:p>
            <a:r>
              <a:rPr lang="en-US" smtClean="0"/>
              <a:t>SKW</a:t>
            </a:r>
            <a:endParaRPr lang="en-US"/>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fontScale="90000"/>
          </a:bodyPr>
          <a:lstStyle/>
          <a:p>
            <a:pPr eaLnBrk="1" hangingPunct="1"/>
            <a:r>
              <a:rPr lang="en-US" b="0" smtClean="0"/>
              <a:t>Range of Motion:</a:t>
            </a:r>
            <a:br>
              <a:rPr lang="en-US" b="0" smtClean="0"/>
            </a:br>
            <a:r>
              <a:rPr lang="en-US" smtClean="0">
                <a:solidFill>
                  <a:srgbClr val="92D050"/>
                </a:solidFill>
              </a:rPr>
              <a:t>Active ROM</a:t>
            </a:r>
            <a:endParaRPr lang="en-US" b="0" smtClean="0"/>
          </a:p>
        </p:txBody>
      </p:sp>
      <p:sp>
        <p:nvSpPr>
          <p:cNvPr id="75779" name="Content Placeholder 2"/>
          <p:cNvSpPr>
            <a:spLocks noGrp="1"/>
          </p:cNvSpPr>
          <p:nvPr>
            <p:ph idx="1"/>
          </p:nvPr>
        </p:nvSpPr>
        <p:spPr>
          <a:xfrm>
            <a:off x="788988" y="1752600"/>
            <a:ext cx="7669212" cy="4038600"/>
          </a:xfrm>
        </p:spPr>
        <p:txBody>
          <a:bodyPr>
            <a:normAutofit fontScale="77500" lnSpcReduction="20000"/>
          </a:bodyPr>
          <a:lstStyle/>
          <a:p>
            <a:pPr eaLnBrk="1" hangingPunct="1">
              <a:buFontTx/>
              <a:buNone/>
            </a:pPr>
            <a:r>
              <a:rPr lang="en-US" smtClean="0"/>
              <a:t>The therapist should note the following:</a:t>
            </a:r>
            <a:endParaRPr lang="en-US" smtClean="0"/>
          </a:p>
          <a:p>
            <a:pPr eaLnBrk="1" hangingPunct="1"/>
            <a:r>
              <a:rPr lang="en-US" smtClean="0"/>
              <a:t>When and where during the movement onset of pain occurs</a:t>
            </a:r>
            <a:endParaRPr lang="en-US" smtClean="0"/>
          </a:p>
          <a:p>
            <a:pPr eaLnBrk="1" hangingPunct="1"/>
            <a:r>
              <a:rPr lang="en-US" smtClean="0"/>
              <a:t>Whether the movement – painful/painless</a:t>
            </a:r>
            <a:endParaRPr lang="en-US" smtClean="0"/>
          </a:p>
          <a:p>
            <a:pPr eaLnBrk="1" hangingPunct="1"/>
            <a:r>
              <a:rPr lang="en-US" smtClean="0"/>
              <a:t>Patient reaction</a:t>
            </a:r>
            <a:endParaRPr lang="en-US" smtClean="0"/>
          </a:p>
          <a:p>
            <a:pPr eaLnBrk="1" hangingPunct="1"/>
            <a:r>
              <a:rPr lang="en-US" smtClean="0"/>
              <a:t>Amount of restriction </a:t>
            </a:r>
            <a:endParaRPr lang="en-US" smtClean="0"/>
          </a:p>
          <a:p>
            <a:pPr eaLnBrk="1" hangingPunct="1"/>
            <a:r>
              <a:rPr lang="en-US" smtClean="0"/>
              <a:t>Pattern of movement</a:t>
            </a:r>
            <a:endParaRPr lang="en-US" smtClean="0"/>
          </a:p>
          <a:p>
            <a:pPr eaLnBrk="1" hangingPunct="1"/>
            <a:r>
              <a:rPr lang="en-US" smtClean="0"/>
              <a:t>Quality of movement</a:t>
            </a:r>
            <a:endParaRPr lang="en-US" smtClean="0"/>
          </a:p>
          <a:p>
            <a:pPr eaLnBrk="1" hangingPunct="1"/>
            <a:r>
              <a:rPr lang="en-US" smtClean="0"/>
              <a:t>Movement of associated joints</a:t>
            </a:r>
            <a:endParaRPr lang="en-US" smtClean="0"/>
          </a:p>
          <a:p>
            <a:pPr eaLnBrk="1" hangingPunct="1"/>
            <a:r>
              <a:rPr lang="en-US" smtClean="0"/>
              <a:t>Willingness of the patient to move the segment</a:t>
            </a:r>
            <a:endParaRPr lang="en-US" smtClean="0"/>
          </a:p>
        </p:txBody>
      </p:sp>
      <p:pic>
        <p:nvPicPr>
          <p:cNvPr id="75780" name="Picture 2"/>
          <p:cNvPicPr>
            <a:picLocks noChangeAspect="1" noChangeArrowheads="1"/>
          </p:cNvPicPr>
          <p:nvPr/>
        </p:nvPicPr>
        <p:blipFill>
          <a:blip r:embed="rId1"/>
          <a:srcRect/>
          <a:stretch>
            <a:fillRect/>
          </a:stretch>
        </p:blipFill>
        <p:spPr bwMode="auto">
          <a:xfrm>
            <a:off x="6248400" y="3571875"/>
            <a:ext cx="2590800" cy="20669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fontScale="90000"/>
          </a:bodyPr>
          <a:lstStyle/>
          <a:p>
            <a:pPr eaLnBrk="1" hangingPunct="1"/>
            <a:r>
              <a:rPr lang="en-US" b="0" smtClean="0"/>
              <a:t>Range of Motion:</a:t>
            </a:r>
            <a:br>
              <a:rPr lang="en-US" b="0" smtClean="0"/>
            </a:br>
            <a:r>
              <a:rPr lang="en-US" smtClean="0">
                <a:solidFill>
                  <a:srgbClr val="92D050"/>
                </a:solidFill>
              </a:rPr>
              <a:t>Passive ROM</a:t>
            </a:r>
            <a:endParaRPr lang="en-US" smtClean="0"/>
          </a:p>
        </p:txBody>
      </p:sp>
      <p:sp>
        <p:nvSpPr>
          <p:cNvPr id="76803" name="Content Placeholder 2"/>
          <p:cNvSpPr>
            <a:spLocks noGrp="1"/>
          </p:cNvSpPr>
          <p:nvPr>
            <p:ph idx="1"/>
          </p:nvPr>
        </p:nvSpPr>
        <p:spPr>
          <a:xfrm>
            <a:off x="838200" y="1828800"/>
            <a:ext cx="8077200" cy="4038600"/>
          </a:xfrm>
        </p:spPr>
        <p:txBody>
          <a:bodyPr>
            <a:normAutofit fontScale="85000" lnSpcReduction="20000"/>
          </a:bodyPr>
          <a:lstStyle/>
          <a:p>
            <a:pPr eaLnBrk="1" hangingPunct="1">
              <a:buFontTx/>
              <a:buNone/>
            </a:pPr>
            <a:r>
              <a:rPr lang="en-US" smtClean="0"/>
              <a:t>The therapist should note the following:</a:t>
            </a:r>
            <a:endParaRPr lang="en-US" smtClean="0"/>
          </a:p>
          <a:p>
            <a:pPr eaLnBrk="1" hangingPunct="1"/>
            <a:r>
              <a:rPr lang="en-US" smtClean="0"/>
              <a:t>When and where during movement the pain begins</a:t>
            </a:r>
            <a:endParaRPr lang="en-US" smtClean="0"/>
          </a:p>
          <a:p>
            <a:pPr eaLnBrk="1" hangingPunct="1"/>
            <a:r>
              <a:rPr lang="en-US" smtClean="0"/>
              <a:t>Whether the movement increases the intensity and quality of pain</a:t>
            </a:r>
            <a:endParaRPr lang="en-US" smtClean="0"/>
          </a:p>
          <a:p>
            <a:pPr eaLnBrk="1" hangingPunct="1"/>
            <a:r>
              <a:rPr lang="en-US" smtClean="0"/>
              <a:t>Pattern of limitation of movement</a:t>
            </a:r>
            <a:endParaRPr lang="en-US" smtClean="0"/>
          </a:p>
          <a:p>
            <a:pPr lvl="1" eaLnBrk="1" hangingPunct="1"/>
            <a:r>
              <a:rPr lang="en-US" smtClean="0"/>
              <a:t>Capsular or non-capsular</a:t>
            </a:r>
            <a:endParaRPr lang="en-US" smtClean="0"/>
          </a:p>
          <a:p>
            <a:pPr eaLnBrk="1" hangingPunct="1"/>
            <a:r>
              <a:rPr lang="en-US" smtClean="0"/>
              <a:t>End feel of movement</a:t>
            </a:r>
            <a:endParaRPr lang="en-US" smtClean="0"/>
          </a:p>
          <a:p>
            <a:pPr eaLnBrk="1" hangingPunct="1"/>
            <a:r>
              <a:rPr lang="en-US" smtClean="0"/>
              <a:t>Movement of associated joints</a:t>
            </a:r>
            <a:endParaRPr lang="en-US" smtClean="0"/>
          </a:p>
          <a:p>
            <a:pPr eaLnBrk="1" hangingPunct="1"/>
            <a:r>
              <a:rPr lang="en-US" smtClean="0"/>
              <a:t>Range of motion available</a:t>
            </a:r>
            <a:endParaRPr lang="en-US" smtClean="0"/>
          </a:p>
          <a:p>
            <a:pPr eaLnBrk="1" hangingPunct="1">
              <a:buFontTx/>
              <a:buNone/>
            </a:pPr>
            <a:r>
              <a:rPr lang="en-US" smtClean="0"/>
              <a:t> </a:t>
            </a:r>
            <a:endParaRPr lang="en-US" smtClean="0"/>
          </a:p>
        </p:txBody>
      </p:sp>
      <p:pic>
        <p:nvPicPr>
          <p:cNvPr id="76804" name="Picture 3"/>
          <p:cNvPicPr>
            <a:picLocks noChangeAspect="1" noChangeArrowheads="1"/>
          </p:cNvPicPr>
          <p:nvPr/>
        </p:nvPicPr>
        <p:blipFill>
          <a:blip r:embed="rId1"/>
          <a:srcRect/>
          <a:stretch>
            <a:fillRect/>
          </a:stretch>
        </p:blipFill>
        <p:spPr bwMode="auto">
          <a:xfrm>
            <a:off x="6019800" y="3505200"/>
            <a:ext cx="2590800" cy="2971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End feels</a:t>
            </a:r>
            <a:endParaRPr lang="en-US" smtClean="0"/>
          </a:p>
        </p:txBody>
      </p:sp>
      <p:sp>
        <p:nvSpPr>
          <p:cNvPr id="77827" name="Content Placeholder 2"/>
          <p:cNvSpPr>
            <a:spLocks noGrp="1"/>
          </p:cNvSpPr>
          <p:nvPr>
            <p:ph idx="1"/>
          </p:nvPr>
        </p:nvSpPr>
        <p:spPr>
          <a:xfrm>
            <a:off x="1143000" y="1538288"/>
            <a:ext cx="7821613" cy="4038600"/>
          </a:xfrm>
        </p:spPr>
        <p:txBody>
          <a:bodyPr>
            <a:normAutofit fontScale="85000" lnSpcReduction="20000"/>
          </a:bodyPr>
          <a:lstStyle/>
          <a:p>
            <a:r>
              <a:rPr lang="en-US" b="1" u="sng" smtClean="0"/>
              <a:t>Normal – </a:t>
            </a:r>
            <a:endParaRPr lang="en-US" b="1" u="sng" smtClean="0"/>
          </a:p>
          <a:p>
            <a:r>
              <a:rPr lang="en-US" smtClean="0"/>
              <a:t>Bone to Bone – </a:t>
            </a:r>
            <a:endParaRPr lang="en-US" smtClean="0"/>
          </a:p>
          <a:p>
            <a:r>
              <a:rPr lang="en-US" smtClean="0"/>
              <a:t>Soft Tissue Approximation </a:t>
            </a:r>
            <a:endParaRPr lang="en-US" smtClean="0"/>
          </a:p>
          <a:p>
            <a:r>
              <a:rPr lang="en-US" smtClean="0"/>
              <a:t>- Tissue Stretch</a:t>
            </a:r>
            <a:endParaRPr lang="en-US" smtClean="0"/>
          </a:p>
          <a:p>
            <a:r>
              <a:rPr lang="en-US" smtClean="0"/>
              <a:t> </a:t>
            </a:r>
            <a:r>
              <a:rPr lang="en-US" b="1" u="sng" smtClean="0"/>
              <a:t>Abnormal – </a:t>
            </a:r>
            <a:endParaRPr lang="en-US" b="1" u="sng" smtClean="0"/>
          </a:p>
          <a:p>
            <a:r>
              <a:rPr lang="en-US" smtClean="0"/>
              <a:t>Early Muscle Spasm – </a:t>
            </a:r>
            <a:endParaRPr lang="en-US" smtClean="0"/>
          </a:p>
          <a:p>
            <a:r>
              <a:rPr lang="en-US" smtClean="0"/>
              <a:t>Late Muscle Spasm – </a:t>
            </a:r>
            <a:endParaRPr lang="en-US" smtClean="0"/>
          </a:p>
          <a:p>
            <a:r>
              <a:rPr lang="en-US" smtClean="0"/>
              <a:t>Hard Capsular - Soft Capsular –</a:t>
            </a:r>
            <a:endParaRPr lang="en-US" smtClean="0"/>
          </a:p>
          <a:p>
            <a:r>
              <a:rPr lang="en-US" smtClean="0"/>
              <a:t> Bone to Bone - Empty - Springy Block </a:t>
            </a: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CAPSULAR PATTERN</a:t>
            </a:r>
            <a:endParaRPr lang="en-US" smtClean="0"/>
          </a:p>
        </p:txBody>
      </p:sp>
      <p:sp>
        <p:nvSpPr>
          <p:cNvPr id="78851" name="Content Placeholder 2"/>
          <p:cNvSpPr>
            <a:spLocks noGrp="1"/>
          </p:cNvSpPr>
          <p:nvPr>
            <p:ph idx="1"/>
          </p:nvPr>
        </p:nvSpPr>
        <p:spPr/>
        <p:txBody>
          <a:bodyPr/>
          <a:lstStyle/>
          <a:p>
            <a:r>
              <a:rPr lang="en-US" smtClean="0"/>
              <a:t>Seen when entire capsule is shortened</a:t>
            </a:r>
            <a:endParaRPr lang="en-US" smtClean="0"/>
          </a:p>
          <a:p>
            <a:r>
              <a:rPr lang="en-US" smtClean="0"/>
              <a:t>Manifests itself as a characteristic pattern of decreased ROM at a joint</a:t>
            </a:r>
            <a:endParaRPr lang="en-US" smtClean="0"/>
          </a:p>
          <a:p>
            <a:r>
              <a:rPr lang="en-US" smtClean="0"/>
              <a:t>Follows the sequence of descending decreased ROM</a:t>
            </a:r>
            <a:endParaRPr lang="en-US" smtClean="0"/>
          </a:p>
          <a:p>
            <a:r>
              <a:rPr lang="en-US" smtClean="0"/>
              <a:t>E.g - shoulder- ER, abduction, IR</a:t>
            </a: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r>
              <a:rPr lang="en-US" smtClean="0"/>
              <a:t>Assessment of joint play</a:t>
            </a:r>
            <a:br>
              <a:rPr lang="en-US" smtClean="0"/>
            </a:br>
            <a:endParaRPr lang="en-US" smtClean="0"/>
          </a:p>
        </p:txBody>
      </p:sp>
      <p:sp>
        <p:nvSpPr>
          <p:cNvPr id="79875" name="Content Placeholder 2"/>
          <p:cNvSpPr>
            <a:spLocks noGrp="1"/>
          </p:cNvSpPr>
          <p:nvPr>
            <p:ph idx="1"/>
          </p:nvPr>
        </p:nvSpPr>
        <p:spPr/>
        <p:txBody>
          <a:bodyPr/>
          <a:lstStyle/>
          <a:p>
            <a:r>
              <a:rPr lang="en-US" smtClean="0"/>
              <a:t>Moving the articular surfaces </a:t>
            </a:r>
            <a:endParaRPr lang="en-US" smtClean="0"/>
          </a:p>
          <a:p>
            <a:endParaRPr lang="en-US" smtClean="0">
              <a:solidFill>
                <a:srgbClr val="00B050"/>
              </a:solidFill>
            </a:endParaRPr>
          </a:p>
          <a:p>
            <a:r>
              <a:rPr lang="en-US" smtClean="0">
                <a:solidFill>
                  <a:srgbClr val="002060"/>
                </a:solidFill>
              </a:rPr>
              <a:t>Direction of movement during assessment is either PARALLEL or PERPENDICULAR to the treatment plane</a:t>
            </a:r>
            <a:endParaRPr lang="en-US" smtClean="0">
              <a:solidFill>
                <a:srgbClr val="002060"/>
              </a:solidFill>
            </a:endParaRPr>
          </a:p>
          <a:p>
            <a:endParaRPr lang="en-US" smtClean="0"/>
          </a:p>
          <a:p>
            <a:r>
              <a:rPr lang="en-US" smtClean="0"/>
              <a:t>Distraction joint play assessment</a:t>
            </a:r>
            <a:endParaRPr lang="en-US" smtClean="0"/>
          </a:p>
          <a:p>
            <a:r>
              <a:rPr lang="en-US" smtClean="0"/>
              <a:t>Gliding joint play assessment</a:t>
            </a:r>
            <a:endParaRPr lang="en-US" smtClean="0"/>
          </a:p>
          <a:p>
            <a:endParaRPr lang="en-US" smtClean="0"/>
          </a:p>
          <a:p>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endParaRPr lang="en-US" smtClean="0"/>
          </a:p>
        </p:txBody>
      </p:sp>
      <p:sp>
        <p:nvSpPr>
          <p:cNvPr id="1028" name="Content Placeholder 2"/>
          <p:cNvSpPr>
            <a:spLocks noGrp="1"/>
          </p:cNvSpPr>
          <p:nvPr>
            <p:ph idx="1"/>
          </p:nvPr>
        </p:nvSpPr>
        <p:spPr/>
        <p:txBody>
          <a:bodyPr/>
          <a:lstStyle/>
          <a:p>
            <a:endParaRPr lang="en-US" smtClean="0"/>
          </a:p>
        </p:txBody>
      </p:sp>
      <p:pic>
        <p:nvPicPr>
          <p:cNvPr id="1029" name="Picture 2"/>
          <p:cNvPicPr>
            <a:picLocks noChangeAspect="1" noChangeArrowheads="1"/>
          </p:cNvPicPr>
          <p:nvPr/>
        </p:nvPicPr>
        <p:blipFill>
          <a:blip r:embed="rId1"/>
          <a:srcRect/>
          <a:stretch>
            <a:fillRect/>
          </a:stretch>
        </p:blipFill>
        <p:spPr bwMode="auto">
          <a:xfrm>
            <a:off x="4572000" y="457200"/>
            <a:ext cx="4572000" cy="5319713"/>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381000" y="457200"/>
          <a:ext cx="5181600" cy="5478463"/>
        </p:xfrm>
        <a:graphic>
          <a:graphicData uri="http://schemas.openxmlformats.org/presentationml/2006/ole">
            <mc:AlternateContent xmlns:mc="http://schemas.openxmlformats.org/markup-compatibility/2006">
              <mc:Choice xmlns:v="urn:schemas-microsoft-com:vml" Requires="v">
                <p:oleObj spid="_x0000_s2" name="Bitmap Image" r:id="rId2" imgW="3467100" imgH="2724150" progId="PBrush">
                  <p:embed/>
                </p:oleObj>
              </mc:Choice>
              <mc:Fallback>
                <p:oleObj name="Bitmap Image" r:id="rId2" imgW="3467100" imgH="2724150" progId="PBrush">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5181600" cy="547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Footer Placeholder 7"/>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714375" y="857250"/>
            <a:ext cx="7497763" cy="1143000"/>
          </a:xfrm>
        </p:spPr>
        <p:txBody>
          <a:bodyPr>
            <a:normAutofit fontScale="90000"/>
          </a:bodyPr>
          <a:lstStyle/>
          <a:p>
            <a:r>
              <a:rPr lang="en-US" smtClean="0"/>
              <a:t>The therapist should take into consideration the following:</a:t>
            </a:r>
            <a:endParaRPr lang="en-US" smtClean="0"/>
          </a:p>
        </p:txBody>
      </p:sp>
      <p:sp>
        <p:nvSpPr>
          <p:cNvPr id="80899" name="Content Placeholder 2"/>
          <p:cNvSpPr>
            <a:spLocks noGrp="1"/>
          </p:cNvSpPr>
          <p:nvPr>
            <p:ph idx="1"/>
          </p:nvPr>
        </p:nvSpPr>
        <p:spPr>
          <a:xfrm>
            <a:off x="785813" y="2128838"/>
            <a:ext cx="7497762" cy="4157662"/>
          </a:xfrm>
        </p:spPr>
        <p:txBody>
          <a:bodyPr>
            <a:normAutofit lnSpcReduction="10000"/>
          </a:bodyPr>
          <a:lstStyle/>
          <a:p>
            <a:pPr lvl="1"/>
            <a:r>
              <a:rPr lang="en-US" smtClean="0"/>
              <a:t>Patient should be relaxed and fully supported</a:t>
            </a:r>
            <a:endParaRPr lang="en-US" smtClean="0"/>
          </a:p>
          <a:p>
            <a:pPr lvl="1"/>
            <a:r>
              <a:rPr lang="en-US" smtClean="0"/>
              <a:t>Use firm and comfortable grasp</a:t>
            </a:r>
            <a:endParaRPr lang="en-US" smtClean="0"/>
          </a:p>
          <a:p>
            <a:pPr lvl="1"/>
            <a:r>
              <a:rPr lang="en-US" smtClean="0"/>
              <a:t>Examine one joint and movement at a time</a:t>
            </a:r>
            <a:endParaRPr lang="en-US" smtClean="0"/>
          </a:p>
          <a:p>
            <a:pPr lvl="1"/>
            <a:r>
              <a:rPr lang="en-US" smtClean="0"/>
              <a:t>Test the unaffected side first</a:t>
            </a:r>
            <a:endParaRPr lang="en-US" smtClean="0"/>
          </a:p>
          <a:p>
            <a:pPr lvl="1"/>
            <a:r>
              <a:rPr lang="en-US" smtClean="0"/>
              <a:t>As one surface is moved, the other is stabilized</a:t>
            </a:r>
            <a:endParaRPr lang="en-US" smtClean="0"/>
          </a:p>
          <a:p>
            <a:pPr lvl="1"/>
            <a:r>
              <a:rPr lang="en-US" smtClean="0"/>
              <a:t>Movements should not be forced</a:t>
            </a:r>
            <a:endParaRPr lang="en-US" smtClean="0"/>
          </a:p>
          <a:p>
            <a:pPr lvl="1"/>
            <a:r>
              <a:rPr lang="en-US" smtClean="0"/>
              <a:t>Movements should not cause discomfort</a:t>
            </a:r>
            <a:endParaRPr lang="en-US" smtClean="0"/>
          </a:p>
          <a:p>
            <a:pPr lvl="1"/>
            <a:r>
              <a:rPr lang="en-US" smtClean="0"/>
              <a:t>Loose packed position</a:t>
            </a: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762000"/>
            <a:ext cx="7312025" cy="2133600"/>
          </a:xfrm>
          <a:noFill/>
        </p:spPr>
        <p:txBody>
          <a:bodyPr>
            <a:normAutofit fontScale="90000"/>
          </a:bodyPr>
          <a:lstStyle/>
          <a:p>
            <a:pPr eaLnBrk="1" hangingPunct="1">
              <a:defRPr/>
            </a:pPr>
            <a:br>
              <a:rPr lang="en-US" dirty="0" smtClean="0"/>
            </a:br>
            <a:r>
              <a:rPr lang="en-US" dirty="0" smtClean="0">
                <a:effectLst>
                  <a:outerShdw blurRad="38100" dist="38100" dir="2700000" algn="tl">
                    <a:srgbClr val="000000">
                      <a:alpha val="43137"/>
                    </a:srgbClr>
                  </a:outerShdw>
                </a:effectLst>
                <a:latin typeface="Arial Black" panose="020B0A04020102020204" pitchFamily="34" charset="0"/>
              </a:rPr>
              <a:t>Introduction to Musculoskeletal/</a:t>
            </a:r>
            <a:br>
              <a:rPr lang="en-US" dirty="0" smtClean="0">
                <a:effectLst>
                  <a:outerShdw blurRad="38100" dist="38100" dir="2700000" algn="tl">
                    <a:srgbClr val="000000">
                      <a:alpha val="43137"/>
                    </a:srgbClr>
                  </a:outerShdw>
                </a:effectLst>
                <a:latin typeface="Arial Black" panose="020B0A04020102020204" pitchFamily="34" charset="0"/>
              </a:rPr>
            </a:br>
            <a:r>
              <a:rPr lang="en-US" dirty="0" smtClean="0">
                <a:effectLst>
                  <a:outerShdw blurRad="38100" dist="38100" dir="2700000" algn="tl">
                    <a:srgbClr val="000000">
                      <a:alpha val="43137"/>
                    </a:srgbClr>
                  </a:outerShdw>
                </a:effectLst>
                <a:latin typeface="Arial Black" panose="020B0A04020102020204" pitchFamily="34" charset="0"/>
              </a:rPr>
              <a:t>Orthopedic Assessment</a:t>
            </a:r>
            <a:endParaRPr lang="en-US" dirty="0">
              <a:effectLst>
                <a:outerShdw blurRad="38100" dist="38100" dir="2700000" algn="tl">
                  <a:srgbClr val="000000">
                    <a:alpha val="43137"/>
                  </a:srgbClr>
                </a:outerShdw>
              </a:effectLst>
              <a:latin typeface="Arial Black" panose="020B0A04020102020204" pitchFamily="34" charset="0"/>
            </a:endParaRPr>
          </a:p>
        </p:txBody>
      </p:sp>
      <p:pic>
        <p:nvPicPr>
          <p:cNvPr id="5123" name="Picture 2"/>
          <p:cNvPicPr>
            <a:picLocks noChangeAspect="1" noChangeArrowheads="1"/>
          </p:cNvPicPr>
          <p:nvPr/>
        </p:nvPicPr>
        <p:blipFill>
          <a:blip r:embed="rId1"/>
          <a:srcRect/>
          <a:stretch>
            <a:fillRect/>
          </a:stretch>
        </p:blipFill>
        <p:spPr bwMode="auto">
          <a:xfrm>
            <a:off x="5486400" y="3048000"/>
            <a:ext cx="2362200" cy="990600"/>
          </a:xfrm>
          <a:prstGeom prst="rect">
            <a:avLst/>
          </a:prstGeom>
          <a:noFill/>
          <a:ln w="9525" algn="ctr">
            <a:noFill/>
            <a:miter lim="800000"/>
            <a:headEnd/>
            <a:tailEnd/>
          </a:ln>
        </p:spPr>
      </p:pic>
      <p:pic>
        <p:nvPicPr>
          <p:cNvPr id="5124" name="Picture 3"/>
          <p:cNvPicPr>
            <a:picLocks noChangeAspect="1" noChangeArrowheads="1"/>
          </p:cNvPicPr>
          <p:nvPr/>
        </p:nvPicPr>
        <p:blipFill>
          <a:blip r:embed="rId2"/>
          <a:srcRect/>
          <a:stretch>
            <a:fillRect/>
          </a:stretch>
        </p:blipFill>
        <p:spPr bwMode="auto">
          <a:xfrm>
            <a:off x="3810000" y="3048000"/>
            <a:ext cx="1457325" cy="990600"/>
          </a:xfrm>
          <a:prstGeom prst="rect">
            <a:avLst/>
          </a:prstGeom>
          <a:noFill/>
          <a:ln w="9525" algn="ctr">
            <a:noFill/>
            <a:miter lim="800000"/>
            <a:headEnd/>
            <a:tailEnd/>
          </a:ln>
        </p:spPr>
      </p:pic>
      <p:pic>
        <p:nvPicPr>
          <p:cNvPr id="5125" name="Picture 4"/>
          <p:cNvPicPr>
            <a:picLocks noChangeAspect="1" noChangeArrowheads="1"/>
          </p:cNvPicPr>
          <p:nvPr/>
        </p:nvPicPr>
        <p:blipFill>
          <a:blip r:embed="rId3"/>
          <a:srcRect/>
          <a:stretch>
            <a:fillRect/>
          </a:stretch>
        </p:blipFill>
        <p:spPr bwMode="auto">
          <a:xfrm>
            <a:off x="2362200" y="3048000"/>
            <a:ext cx="1295400" cy="990600"/>
          </a:xfrm>
          <a:prstGeom prst="rect">
            <a:avLst/>
          </a:prstGeom>
          <a:noFill/>
          <a:ln w="9525" algn="ctr">
            <a:noFill/>
            <a:miter lim="800000"/>
            <a:headEnd/>
            <a:tailEnd/>
          </a:ln>
        </p:spPr>
      </p:pic>
      <p:pic>
        <p:nvPicPr>
          <p:cNvPr id="5126" name="Picture 5"/>
          <p:cNvPicPr>
            <a:picLocks noChangeAspect="1" noChangeArrowheads="1"/>
          </p:cNvPicPr>
          <p:nvPr/>
        </p:nvPicPr>
        <p:blipFill>
          <a:blip r:embed="rId4"/>
          <a:srcRect/>
          <a:stretch>
            <a:fillRect/>
          </a:stretch>
        </p:blipFill>
        <p:spPr bwMode="auto">
          <a:xfrm>
            <a:off x="1343025" y="3048000"/>
            <a:ext cx="866775" cy="990600"/>
          </a:xfrm>
          <a:prstGeom prst="rect">
            <a:avLst/>
          </a:prstGeom>
          <a:noFill/>
          <a:ln w="9525" algn="ctr">
            <a:noFill/>
            <a:miter lim="800000"/>
            <a:headEnd/>
            <a:tailEnd/>
          </a:ln>
        </p:spPr>
      </p:pic>
      <p:sp>
        <p:nvSpPr>
          <p:cNvPr id="7" name="TextBox 6"/>
          <p:cNvSpPr txBox="1"/>
          <p:nvPr/>
        </p:nvSpPr>
        <p:spPr>
          <a:xfrm>
            <a:off x="838200" y="4724400"/>
            <a:ext cx="4724400" cy="1938020"/>
          </a:xfrm>
          <a:prstGeom prst="rect">
            <a:avLst/>
          </a:prstGeom>
          <a:noFill/>
        </p:spPr>
        <p:txBody>
          <a:bodyPr wrap="square" rtlCol="0">
            <a:spAutoFit/>
          </a:bodyPr>
          <a:lstStyle/>
          <a:p>
            <a:pPr algn="ctr" defTabSz="925830" eaLnBrk="1" hangingPunct="1">
              <a:buSzPct val="65000"/>
            </a:pPr>
            <a:r>
              <a:rPr lang="en-US" sz="2000" dirty="0">
                <a:latin typeface="Algerian" panose="04020705040A02060702" pitchFamily="82" charset="0"/>
                <a:cs typeface="Algerian" panose="04020705040A02060702" pitchFamily="82" charset="0"/>
                <a:sym typeface="+mn-ea"/>
              </a:rPr>
              <a:t>Dr. surendra Wani </a:t>
            </a:r>
            <a:endParaRPr lang="en-US" sz="2000" dirty="0">
              <a:latin typeface="Algerian" panose="04020705040A02060702" pitchFamily="82" charset="0"/>
              <a:ea typeface="+mn-ea"/>
              <a:cs typeface="Algerian" panose="04020705040A02060702" pitchFamily="82" charset="0"/>
            </a:endParaRPr>
          </a:p>
          <a:p>
            <a:pPr algn="ctr" defTabSz="925830" eaLnBrk="1" hangingPunct="1">
              <a:buSzPct val="65000"/>
            </a:pPr>
            <a:r>
              <a:rPr lang="en-US" sz="2000" dirty="0">
                <a:latin typeface="Algerian" panose="04020705040A02060702" pitchFamily="82" charset="0"/>
                <a:cs typeface="Algerian" panose="04020705040A02060702" pitchFamily="82" charset="0"/>
                <a:sym typeface="+mn-ea"/>
              </a:rPr>
              <a:t>Dept. Of Musculoskeletal Physiotherapy</a:t>
            </a:r>
            <a:endParaRPr lang="en-US" sz="2000" dirty="0">
              <a:latin typeface="Algerian" panose="04020705040A02060702" pitchFamily="82" charset="0"/>
              <a:ea typeface="+mn-ea"/>
              <a:cs typeface="Algerian" panose="04020705040A02060702" pitchFamily="82" charset="0"/>
            </a:endParaRPr>
          </a:p>
          <a:p>
            <a:pPr algn="ctr" defTabSz="925830" eaLnBrk="1" hangingPunct="1">
              <a:buSzPct val="65000"/>
            </a:pPr>
            <a:r>
              <a:rPr lang="en-US" sz="2000" dirty="0">
                <a:latin typeface="Algerian" panose="04020705040A02060702" pitchFamily="82" charset="0"/>
                <a:cs typeface="Algerian" panose="04020705040A02060702" pitchFamily="82" charset="0"/>
                <a:sym typeface="+mn-ea"/>
              </a:rPr>
              <a:t>MGM Institute Of Physiotherapy</a:t>
            </a:r>
            <a:endParaRPr lang="en-US" sz="2000" dirty="0">
              <a:latin typeface="Algerian" panose="04020705040A02060702" pitchFamily="82" charset="0"/>
              <a:ea typeface="+mn-ea"/>
              <a:cs typeface="Algerian" panose="04020705040A02060702" pitchFamily="82" charset="0"/>
            </a:endParaRPr>
          </a:p>
          <a:p>
            <a:pPr algn="ctr" defTabSz="925830" eaLnBrk="1" hangingPunct="1">
              <a:buSzPct val="65000"/>
            </a:pPr>
            <a:r>
              <a:rPr lang="en-US" sz="2000" dirty="0">
                <a:latin typeface="Algerian" panose="04020705040A02060702" pitchFamily="82" charset="0"/>
                <a:cs typeface="Algerian" panose="04020705040A02060702" pitchFamily="82" charset="0"/>
                <a:sym typeface="+mn-ea"/>
              </a:rPr>
              <a:t>Chh. Sambhajinagar</a:t>
            </a:r>
            <a:endParaRPr lang="en-US" sz="2000" b="1" dirty="0">
              <a:latin typeface="Algerian" panose="04020705040A02060702" pitchFamily="82" charset="0"/>
              <a:cs typeface="Algerian" panose="04020705040A02060702" pitchFamily="82" charset="0"/>
              <a:sym typeface="+mn-ea"/>
            </a:endParaRPr>
          </a:p>
          <a:p>
            <a:pPr algn="r"/>
            <a:endParaRPr lang="en-US" sz="2000" b="1" dirty="0">
              <a:latin typeface="Algerian" panose="04020705040A02060702" pitchFamily="82" charset="0"/>
              <a:cs typeface="Algerian" panose="04020705040A02060702" pitchFamily="82" charset="0"/>
              <a:sym typeface="+mn-ea"/>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en-US" smtClean="0"/>
          </a:p>
        </p:txBody>
      </p:sp>
      <p:sp>
        <p:nvSpPr>
          <p:cNvPr id="81923" name="Content Placeholder 2"/>
          <p:cNvSpPr>
            <a:spLocks noGrp="1"/>
          </p:cNvSpPr>
          <p:nvPr>
            <p:ph idx="1"/>
          </p:nvPr>
        </p:nvSpPr>
        <p:spPr/>
        <p:txBody>
          <a:bodyPr/>
          <a:lstStyle/>
          <a:p>
            <a:endParaRPr lang="en-US" smtClean="0"/>
          </a:p>
        </p:txBody>
      </p:sp>
      <p:pic>
        <p:nvPicPr>
          <p:cNvPr id="81924" name="Picture 2"/>
          <p:cNvPicPr>
            <a:picLocks noChangeAspect="1" noChangeArrowheads="1"/>
          </p:cNvPicPr>
          <p:nvPr/>
        </p:nvPicPr>
        <p:blipFill>
          <a:blip r:embed="rId1"/>
          <a:srcRect/>
          <a:stretch>
            <a:fillRect/>
          </a:stretch>
        </p:blipFill>
        <p:spPr bwMode="auto">
          <a:xfrm>
            <a:off x="285750" y="357188"/>
            <a:ext cx="8458200" cy="58197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r>
              <a:rPr lang="en-US" smtClean="0"/>
              <a:t>MUSCLE PERFORMANCE</a:t>
            </a:r>
            <a:endParaRPr lang="en-US" smtClean="0"/>
          </a:p>
        </p:txBody>
      </p:sp>
      <p:sp>
        <p:nvSpPr>
          <p:cNvPr id="82947" name="Rectangle 3"/>
          <p:cNvSpPr>
            <a:spLocks noGrp="1" noRot="1" noChangeArrowheads="1"/>
          </p:cNvSpPr>
          <p:nvPr>
            <p:ph type="body" idx="1"/>
          </p:nvPr>
        </p:nvSpPr>
        <p:spPr>
          <a:xfrm>
            <a:off x="838200" y="1828800"/>
            <a:ext cx="7848600" cy="4038600"/>
          </a:xfrm>
        </p:spPr>
        <p:txBody>
          <a:bodyPr>
            <a:normAutofit fontScale="92500" lnSpcReduction="20000"/>
          </a:bodyPr>
          <a:lstStyle/>
          <a:p>
            <a:pPr eaLnBrk="1" hangingPunct="1"/>
            <a:r>
              <a:rPr lang="en-US" smtClean="0"/>
              <a:t>The therapist should assess various components of muscle performance (if appropriate):</a:t>
            </a:r>
            <a:endParaRPr lang="en-US" smtClean="0"/>
          </a:p>
          <a:p>
            <a:pPr lvl="1" eaLnBrk="1" hangingPunct="1"/>
            <a:r>
              <a:rPr lang="en-US" smtClean="0"/>
              <a:t>Strength</a:t>
            </a:r>
            <a:endParaRPr lang="en-US" smtClean="0"/>
          </a:p>
          <a:p>
            <a:pPr lvl="1" eaLnBrk="1" hangingPunct="1"/>
            <a:r>
              <a:rPr lang="en-US" smtClean="0"/>
              <a:t>Muscular endurance</a:t>
            </a:r>
            <a:endParaRPr lang="en-US" smtClean="0"/>
          </a:p>
          <a:p>
            <a:pPr lvl="1" eaLnBrk="1" hangingPunct="1"/>
            <a:r>
              <a:rPr lang="en-US" smtClean="0"/>
              <a:t>Power</a:t>
            </a:r>
            <a:endParaRPr lang="en-US" smtClean="0"/>
          </a:p>
          <a:p>
            <a:pPr lvl="1" eaLnBrk="1" hangingPunct="1">
              <a:buFontTx/>
              <a:buNone/>
            </a:pPr>
            <a:endParaRPr lang="en-US" smtClean="0"/>
          </a:p>
          <a:p>
            <a:pPr eaLnBrk="1" hangingPunct="1"/>
            <a:r>
              <a:rPr lang="en-US" smtClean="0"/>
              <a:t>Use of manual muscle test (MMT,fitness testing tools to determine baseline function of individual muscles or groups of muscles</a:t>
            </a:r>
            <a:endParaRPr lang="en-US" smtClean="0"/>
          </a:p>
        </p:txBody>
      </p:sp>
      <p:pic>
        <p:nvPicPr>
          <p:cNvPr id="82948" name="Picture 2"/>
          <p:cNvPicPr>
            <a:picLocks noChangeAspect="1" noChangeArrowheads="1"/>
          </p:cNvPicPr>
          <p:nvPr/>
        </p:nvPicPr>
        <p:blipFill>
          <a:blip r:embed="rId1"/>
          <a:srcRect/>
          <a:stretch>
            <a:fillRect/>
          </a:stretch>
        </p:blipFill>
        <p:spPr bwMode="auto">
          <a:xfrm>
            <a:off x="4114800" y="2667000"/>
            <a:ext cx="1676400" cy="1371600"/>
          </a:xfrm>
          <a:prstGeom prst="rect">
            <a:avLst/>
          </a:prstGeom>
          <a:noFill/>
          <a:ln w="9525">
            <a:noFill/>
            <a:miter lim="800000"/>
            <a:headEnd/>
            <a:tailEnd/>
          </a:ln>
        </p:spPr>
      </p:pic>
      <p:pic>
        <p:nvPicPr>
          <p:cNvPr id="82949" name="Picture 3"/>
          <p:cNvPicPr>
            <a:picLocks noChangeAspect="1" noChangeArrowheads="1"/>
          </p:cNvPicPr>
          <p:nvPr/>
        </p:nvPicPr>
        <p:blipFill>
          <a:blip r:embed="rId2"/>
          <a:srcRect/>
          <a:stretch>
            <a:fillRect/>
          </a:stretch>
        </p:blipFill>
        <p:spPr bwMode="auto">
          <a:xfrm>
            <a:off x="5867400" y="2667000"/>
            <a:ext cx="1103313" cy="1371600"/>
          </a:xfrm>
          <a:prstGeom prst="rect">
            <a:avLst/>
          </a:prstGeom>
          <a:noFill/>
          <a:ln w="9525">
            <a:noFill/>
            <a:miter lim="800000"/>
            <a:headEnd/>
            <a:tailEnd/>
          </a:ln>
        </p:spPr>
      </p:pic>
      <p:pic>
        <p:nvPicPr>
          <p:cNvPr id="82950" name="Picture 4"/>
          <p:cNvPicPr>
            <a:picLocks noChangeAspect="1" noChangeArrowheads="1"/>
          </p:cNvPicPr>
          <p:nvPr/>
        </p:nvPicPr>
        <p:blipFill>
          <a:blip r:embed="rId3"/>
          <a:srcRect/>
          <a:stretch>
            <a:fillRect/>
          </a:stretch>
        </p:blipFill>
        <p:spPr bwMode="auto">
          <a:xfrm>
            <a:off x="7162800" y="2667000"/>
            <a:ext cx="1295400" cy="1371600"/>
          </a:xfrm>
          <a:prstGeom prst="rect">
            <a:avLst/>
          </a:prstGeom>
          <a:noFill/>
          <a:ln w="9525">
            <a:noFill/>
            <a:miter lim="800000"/>
            <a:headEnd/>
            <a:tailEnd/>
          </a:ln>
        </p:spPr>
      </p:pic>
      <p:pic>
        <p:nvPicPr>
          <p:cNvPr id="82951" name="Picture 5"/>
          <p:cNvPicPr>
            <a:picLocks noChangeAspect="1" noChangeArrowheads="1"/>
          </p:cNvPicPr>
          <p:nvPr/>
        </p:nvPicPr>
        <p:blipFill>
          <a:blip r:embed="rId4"/>
          <a:srcRect/>
          <a:stretch>
            <a:fillRect/>
          </a:stretch>
        </p:blipFill>
        <p:spPr bwMode="auto">
          <a:xfrm>
            <a:off x="381000" y="304800"/>
            <a:ext cx="1066800" cy="10668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
        <p:nvSpPr>
          <p:cNvPr id="10" name="Footer Placeholder 9"/>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Grades</a:t>
            </a:r>
            <a:endParaRPr lang="en-US" smtClean="0"/>
          </a:p>
        </p:txBody>
      </p:sp>
      <p:sp>
        <p:nvSpPr>
          <p:cNvPr id="83971" name="Content Placeholder 2"/>
          <p:cNvSpPr>
            <a:spLocks noGrp="1"/>
          </p:cNvSpPr>
          <p:nvPr>
            <p:ph idx="1"/>
          </p:nvPr>
        </p:nvSpPr>
        <p:spPr>
          <a:xfrm>
            <a:off x="533400" y="1538288"/>
            <a:ext cx="8431213" cy="4557712"/>
          </a:xfrm>
        </p:spPr>
        <p:txBody>
          <a:bodyPr/>
          <a:lstStyle/>
          <a:p>
            <a:r>
              <a:rPr lang="en-US" sz="2000" smtClean="0"/>
              <a:t>Normal (5): The muscle can withstand a strong degree of resistance against gravity.</a:t>
            </a:r>
            <a:endParaRPr lang="en-US" sz="2000" smtClean="0"/>
          </a:p>
          <a:p>
            <a:r>
              <a:rPr lang="en-US" sz="2000" smtClean="0"/>
              <a:t> Good (4): The muscle can withstand a moderate degree of resistance against gravity.</a:t>
            </a:r>
            <a:endParaRPr lang="en-US" sz="2000" smtClean="0"/>
          </a:p>
          <a:p>
            <a:r>
              <a:rPr lang="en-US" sz="2000" smtClean="0"/>
              <a:t> Fair (3): The muscle is able to sustain the test position against gravity.</a:t>
            </a:r>
            <a:endParaRPr lang="en-US" sz="2000" smtClean="0"/>
          </a:p>
          <a:p>
            <a:r>
              <a:rPr lang="en-US" sz="2000" smtClean="0"/>
              <a:t> Poor (2): The muscle is able to complete the range of motion in a plane that is parallel to gravity (gravity eliminated).</a:t>
            </a:r>
            <a:endParaRPr lang="en-US" sz="2000" smtClean="0"/>
          </a:p>
          <a:p>
            <a:r>
              <a:rPr lang="en-US" sz="2000" smtClean="0"/>
              <a:t> Trace (1): The muscle can perform a palpable contraction but without any visible movement.</a:t>
            </a:r>
            <a:endParaRPr lang="en-US" sz="2000" smtClean="0"/>
          </a:p>
          <a:p>
            <a:r>
              <a:rPr lang="en-US" sz="2000" smtClean="0"/>
              <a:t> Zero (0): No contraction is present</a:t>
            </a:r>
            <a:endParaRPr lang="en-US" sz="2000"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fontScale="90000"/>
          </a:bodyPr>
          <a:lstStyle/>
          <a:p>
            <a:r>
              <a:rPr lang="en-US" smtClean="0"/>
              <a:t>Resisted Movement Testing</a:t>
            </a:r>
            <a:br>
              <a:rPr lang="en-US" smtClean="0"/>
            </a:br>
            <a:endParaRPr lang="en-US" smtClean="0"/>
          </a:p>
        </p:txBody>
      </p:sp>
      <p:sp>
        <p:nvSpPr>
          <p:cNvPr id="84995" name="Content Placeholder 2"/>
          <p:cNvSpPr>
            <a:spLocks noGrp="1"/>
          </p:cNvSpPr>
          <p:nvPr>
            <p:ph idx="1"/>
          </p:nvPr>
        </p:nvSpPr>
        <p:spPr>
          <a:xfrm>
            <a:off x="381000" y="1600200"/>
            <a:ext cx="8305800" cy="4648200"/>
          </a:xfrm>
        </p:spPr>
        <p:txBody>
          <a:bodyPr>
            <a:normAutofit lnSpcReduction="10000"/>
          </a:bodyPr>
          <a:lstStyle/>
          <a:p>
            <a:r>
              <a:rPr lang="en-US" smtClean="0"/>
              <a:t>Resisted movement testing involves an isometric contraction  of the muscle that is performed in the neutral (mid) position.</a:t>
            </a:r>
            <a:endParaRPr lang="en-US" smtClean="0"/>
          </a:p>
          <a:p>
            <a:r>
              <a:rPr lang="en-US" smtClean="0"/>
              <a:t>The joint must be held still so that the amount of stress placed on the inert (noncontractile) structures is minimized </a:t>
            </a:r>
            <a:endParaRPr lang="en-US" smtClean="0"/>
          </a:p>
          <a:p>
            <a:r>
              <a:rPr lang="en-US" smtClean="0"/>
              <a:t>Resisted testing will help isolate the musculotendinous unit as the cause of the pain.</a:t>
            </a: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endParaRPr lang="en-US" smtClean="0"/>
          </a:p>
        </p:txBody>
      </p:sp>
      <p:sp>
        <p:nvSpPr>
          <p:cNvPr id="86019" name="Content Placeholder 2"/>
          <p:cNvSpPr>
            <a:spLocks noGrp="1"/>
          </p:cNvSpPr>
          <p:nvPr>
            <p:ph idx="1"/>
          </p:nvPr>
        </p:nvSpPr>
        <p:spPr>
          <a:xfrm>
            <a:off x="304800" y="1371600"/>
            <a:ext cx="8431213" cy="5867400"/>
          </a:xfrm>
        </p:spPr>
        <p:txBody>
          <a:bodyPr>
            <a:normAutofit lnSpcReduction="10000"/>
          </a:bodyPr>
          <a:lstStyle/>
          <a:p>
            <a:r>
              <a:rPr lang="en-US" smtClean="0"/>
              <a:t>1. Strong and painful -an injury to some part of the muscle or tendon.</a:t>
            </a:r>
            <a:endParaRPr lang="en-US" smtClean="0"/>
          </a:p>
          <a:p>
            <a:r>
              <a:rPr lang="en-US" smtClean="0"/>
              <a:t>2. Weak and painless -a full rupture of the muscle or may imply an interruption of the nervous innervation of the</a:t>
            </a:r>
            <a:endParaRPr lang="en-US" smtClean="0"/>
          </a:p>
          <a:p>
            <a:pPr>
              <a:buFontTx/>
              <a:buNone/>
            </a:pPr>
            <a:r>
              <a:rPr lang="en-US" smtClean="0"/>
              <a:t>    muscle.</a:t>
            </a:r>
            <a:endParaRPr lang="en-US" smtClean="0"/>
          </a:p>
          <a:p>
            <a:r>
              <a:rPr lang="en-US" smtClean="0"/>
              <a:t>3. Weak and painful - gross lesion such as a fracture or metastatic lesion.</a:t>
            </a:r>
            <a:endParaRPr lang="en-US" smtClean="0"/>
          </a:p>
          <a:p>
            <a:r>
              <a:rPr lang="en-US" smtClean="0"/>
              <a:t>4. Strong and painless responses are indicative of</a:t>
            </a:r>
            <a:endParaRPr lang="en-US" smtClean="0"/>
          </a:p>
          <a:p>
            <a:pPr>
              <a:buFontTx/>
              <a:buNone/>
            </a:pPr>
            <a:r>
              <a:rPr lang="en-US" smtClean="0"/>
              <a:t>  normal structures.</a:t>
            </a: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r>
              <a:rPr lang="en-US" smtClean="0"/>
              <a:t>POSTURE</a:t>
            </a:r>
            <a:endParaRPr lang="en-US" smtClean="0"/>
          </a:p>
        </p:txBody>
      </p:sp>
      <p:sp>
        <p:nvSpPr>
          <p:cNvPr id="87043" name="Rectangle 3"/>
          <p:cNvSpPr>
            <a:spLocks noGrp="1" noRot="1" noChangeArrowheads="1"/>
          </p:cNvSpPr>
          <p:nvPr>
            <p:ph type="body" idx="1"/>
          </p:nvPr>
        </p:nvSpPr>
        <p:spPr>
          <a:xfrm>
            <a:off x="76200" y="1524000"/>
            <a:ext cx="8736013" cy="4038600"/>
          </a:xfrm>
        </p:spPr>
        <p:txBody>
          <a:bodyPr>
            <a:normAutofit fontScale="85000" lnSpcReduction="20000"/>
          </a:bodyPr>
          <a:lstStyle/>
          <a:p>
            <a:pPr eaLnBrk="1" hangingPunct="1">
              <a:lnSpc>
                <a:spcPct val="90000"/>
              </a:lnSpc>
            </a:pPr>
            <a:r>
              <a:rPr lang="en-US" sz="2800" smtClean="0"/>
              <a:t>Provides information as to the probable cause of the deformity</a:t>
            </a:r>
            <a:endParaRPr lang="en-US" sz="2800" smtClean="0"/>
          </a:p>
          <a:p>
            <a:pPr eaLnBrk="1" hangingPunct="1">
              <a:lnSpc>
                <a:spcPct val="90000"/>
              </a:lnSpc>
            </a:pPr>
            <a:r>
              <a:rPr lang="en-US" sz="2800" smtClean="0"/>
              <a:t>The therapist should note the following: </a:t>
            </a:r>
            <a:endParaRPr lang="en-US" sz="2800" smtClean="0"/>
          </a:p>
          <a:p>
            <a:pPr lvl="1" eaLnBrk="1" hangingPunct="1">
              <a:lnSpc>
                <a:spcPct val="90000"/>
              </a:lnSpc>
            </a:pPr>
            <a:r>
              <a:rPr lang="en-US" smtClean="0"/>
              <a:t>Difference in alignment of the body segments: asymmetry</a:t>
            </a:r>
            <a:endParaRPr lang="en-US" smtClean="0"/>
          </a:p>
          <a:p>
            <a:pPr lvl="1" eaLnBrk="1" hangingPunct="1">
              <a:lnSpc>
                <a:spcPct val="90000"/>
              </a:lnSpc>
            </a:pPr>
            <a:r>
              <a:rPr lang="en-US" smtClean="0"/>
              <a:t>Presence of upper/lower crossed syndromes</a:t>
            </a:r>
            <a:endParaRPr lang="en-US" sz="2800" smtClean="0"/>
          </a:p>
          <a:p>
            <a:pPr eaLnBrk="1" hangingPunct="1">
              <a:lnSpc>
                <a:spcPct val="90000"/>
              </a:lnSpc>
            </a:pPr>
            <a:r>
              <a:rPr lang="en-US" sz="2800" smtClean="0"/>
              <a:t>Guidelines:</a:t>
            </a:r>
            <a:endParaRPr lang="en-US" sz="2800" smtClean="0"/>
          </a:p>
          <a:p>
            <a:pPr lvl="1" eaLnBrk="1" hangingPunct="1">
              <a:lnSpc>
                <a:spcPct val="90000"/>
              </a:lnSpc>
            </a:pPr>
            <a:r>
              <a:rPr lang="en-US" smtClean="0"/>
              <a:t>Patient appropriately undressed</a:t>
            </a:r>
            <a:endParaRPr lang="en-US" smtClean="0"/>
          </a:p>
          <a:p>
            <a:pPr lvl="1" eaLnBrk="1" hangingPunct="1">
              <a:lnSpc>
                <a:spcPct val="90000"/>
              </a:lnSpc>
            </a:pPr>
            <a:r>
              <a:rPr lang="en-US" smtClean="0"/>
              <a:t>No shoes, socks, stockings</a:t>
            </a:r>
            <a:endParaRPr lang="en-US" smtClean="0"/>
          </a:p>
          <a:p>
            <a:pPr lvl="1" eaLnBrk="1" hangingPunct="1">
              <a:lnSpc>
                <a:spcPct val="90000"/>
              </a:lnSpc>
            </a:pPr>
            <a:r>
              <a:rPr lang="en-US" smtClean="0"/>
              <a:t>Note use of walking aids, braces, etc.</a:t>
            </a:r>
            <a:endParaRPr lang="en-US" smtClean="0"/>
          </a:p>
          <a:p>
            <a:pPr lvl="1" eaLnBrk="1" hangingPunct="1">
              <a:lnSpc>
                <a:spcPct val="90000"/>
              </a:lnSpc>
            </a:pPr>
            <a:r>
              <a:rPr lang="en-US" smtClean="0"/>
              <a:t>Examine in the habitual, relaxed</a:t>
            </a:r>
            <a:endParaRPr lang="en-US" smtClean="0"/>
          </a:p>
          <a:p>
            <a:pPr lvl="1" eaLnBrk="1" hangingPunct="1">
              <a:lnSpc>
                <a:spcPct val="90000"/>
              </a:lnSpc>
              <a:buFontTx/>
              <a:buNone/>
            </a:pPr>
            <a:r>
              <a:rPr lang="en-US" smtClean="0"/>
              <a:t>	posture</a:t>
            </a:r>
            <a:endParaRPr lang="en-US" smtClean="0"/>
          </a:p>
          <a:p>
            <a:pPr lvl="1" eaLnBrk="1" hangingPunct="1">
              <a:lnSpc>
                <a:spcPct val="90000"/>
              </a:lnSpc>
            </a:pPr>
            <a:r>
              <a:rPr lang="en-US" smtClean="0"/>
              <a:t>Assess in standing, sitting, and lying</a:t>
            </a:r>
            <a:endParaRPr lang="en-US" smtClean="0"/>
          </a:p>
          <a:p>
            <a:pPr lvl="1" eaLnBrk="1" hangingPunct="1">
              <a:lnSpc>
                <a:spcPct val="90000"/>
              </a:lnSpc>
              <a:buFontTx/>
              <a:buNone/>
            </a:pPr>
            <a:r>
              <a:rPr lang="en-US" smtClean="0"/>
              <a:t>	positions</a:t>
            </a:r>
            <a:endParaRPr lang="en-US" smtClean="0"/>
          </a:p>
        </p:txBody>
      </p:sp>
      <p:grpSp>
        <p:nvGrpSpPr>
          <p:cNvPr id="2" name="Group 21"/>
          <p:cNvGrpSpPr/>
          <p:nvPr/>
        </p:nvGrpSpPr>
        <p:grpSpPr bwMode="auto">
          <a:xfrm>
            <a:off x="5105400" y="3352800"/>
            <a:ext cx="3886200" cy="3200400"/>
            <a:chOff x="5181600" y="3352800"/>
            <a:chExt cx="3886200" cy="3200400"/>
          </a:xfrm>
        </p:grpSpPr>
        <p:sp>
          <p:nvSpPr>
            <p:cNvPr id="87046" name="Plaque 4"/>
            <p:cNvSpPr>
              <a:spLocks noChangeArrowheads="1"/>
            </p:cNvSpPr>
            <p:nvPr/>
          </p:nvSpPr>
          <p:spPr bwMode="auto">
            <a:xfrm>
              <a:off x="6781800" y="4724400"/>
              <a:ext cx="914400" cy="457200"/>
            </a:xfrm>
            <a:prstGeom prst="plaque">
              <a:avLst>
                <a:gd name="adj" fmla="val 16667"/>
              </a:avLst>
            </a:prstGeom>
            <a:solidFill>
              <a:schemeClr val="bg2"/>
            </a:solidFill>
            <a:ln w="57150" algn="ctr">
              <a:solidFill>
                <a:srgbClr val="FF0000"/>
              </a:solidFill>
              <a:round/>
            </a:ln>
          </p:spPr>
          <p:txBody>
            <a:bodyPr/>
            <a:lstStyle/>
            <a:p>
              <a:pPr algn="ctr"/>
              <a:r>
                <a:rPr lang="en-US" sz="1600" b="1">
                  <a:solidFill>
                    <a:schemeClr val="bg1"/>
                  </a:solidFill>
                </a:rPr>
                <a:t>JOINT</a:t>
              </a:r>
              <a:endParaRPr lang="en-US" sz="1600" b="1">
                <a:solidFill>
                  <a:schemeClr val="bg1"/>
                </a:solidFill>
              </a:endParaRPr>
            </a:p>
          </p:txBody>
        </p:sp>
        <p:sp>
          <p:nvSpPr>
            <p:cNvPr id="87047" name="Hexagon 5"/>
            <p:cNvSpPr>
              <a:spLocks noChangeArrowheads="1"/>
            </p:cNvSpPr>
            <p:nvPr/>
          </p:nvSpPr>
          <p:spPr bwMode="auto">
            <a:xfrm>
              <a:off x="5334000" y="5334000"/>
              <a:ext cx="1600200" cy="1219200"/>
            </a:xfrm>
            <a:prstGeom prst="hexagon">
              <a:avLst>
                <a:gd name="adj" fmla="val 24998"/>
                <a:gd name="vf" fmla="val 115470"/>
              </a:avLst>
            </a:prstGeom>
            <a:solidFill>
              <a:srgbClr val="00B050"/>
            </a:solidFill>
            <a:ln w="9525" algn="ctr">
              <a:noFill/>
              <a:round/>
            </a:ln>
          </p:spPr>
          <p:txBody>
            <a:bodyPr/>
            <a:lstStyle/>
            <a:p>
              <a:pPr algn="ctr"/>
              <a:r>
                <a:rPr lang="en-US" sz="1400" b="1">
                  <a:solidFill>
                    <a:schemeClr val="bg1"/>
                  </a:solidFill>
                </a:rPr>
                <a:t>Weak lengthened phasic muscles</a:t>
              </a:r>
              <a:endParaRPr lang="en-US" sz="1400" b="1">
                <a:solidFill>
                  <a:schemeClr val="bg1"/>
                </a:solidFill>
              </a:endParaRPr>
            </a:p>
          </p:txBody>
        </p:sp>
        <p:sp>
          <p:nvSpPr>
            <p:cNvPr id="87048" name="Hexagon 7"/>
            <p:cNvSpPr>
              <a:spLocks noChangeArrowheads="1"/>
            </p:cNvSpPr>
            <p:nvPr/>
          </p:nvSpPr>
          <p:spPr bwMode="auto">
            <a:xfrm>
              <a:off x="7467600" y="3352800"/>
              <a:ext cx="1600200" cy="1219200"/>
            </a:xfrm>
            <a:prstGeom prst="hexagon">
              <a:avLst>
                <a:gd name="adj" fmla="val 24998"/>
                <a:gd name="vf" fmla="val 115470"/>
              </a:avLst>
            </a:prstGeom>
            <a:solidFill>
              <a:srgbClr val="00B050"/>
            </a:solidFill>
            <a:ln w="9525" algn="ctr">
              <a:noFill/>
              <a:round/>
            </a:ln>
          </p:spPr>
          <p:txBody>
            <a:bodyPr/>
            <a:lstStyle/>
            <a:p>
              <a:pPr algn="ctr"/>
              <a:r>
                <a:rPr lang="en-US" sz="1400" b="1">
                  <a:solidFill>
                    <a:schemeClr val="bg1"/>
                  </a:solidFill>
                </a:rPr>
                <a:t>Weak lengthened phasic muscles</a:t>
              </a:r>
              <a:endParaRPr lang="en-US" sz="1400" b="1">
                <a:solidFill>
                  <a:schemeClr val="bg1"/>
                </a:solidFill>
              </a:endParaRPr>
            </a:p>
          </p:txBody>
        </p:sp>
        <p:sp>
          <p:nvSpPr>
            <p:cNvPr id="9" name="Trapezoid 8"/>
            <p:cNvSpPr/>
            <p:nvPr/>
          </p:nvSpPr>
          <p:spPr bwMode="auto">
            <a:xfrm>
              <a:off x="5181600" y="3505200"/>
              <a:ext cx="1524000" cy="1066800"/>
            </a:xfrm>
            <a:prstGeom prst="trapezoid">
              <a:avLst/>
            </a:prstGeom>
            <a:solidFill>
              <a:srgbClr val="0070C0"/>
            </a:solidFill>
            <a:ln w="9525" cap="flat" cmpd="sng" algn="ctr">
              <a:noFill/>
              <a:prstDash val="solid"/>
              <a:round/>
              <a:headEnd type="none" w="med" len="med"/>
              <a:tailEnd type="none" w="med" len="med"/>
            </a:ln>
            <a:effectLst/>
          </p:spPr>
          <p:txBody>
            <a:bodyPr/>
            <a:lstStyle/>
            <a:p>
              <a:pPr algn="ctr">
                <a:defRPr/>
              </a:pPr>
              <a:r>
                <a:rPr lang="en-US" sz="1400" b="1" dirty="0">
                  <a:solidFill>
                    <a:schemeClr val="bg1"/>
                  </a:solidFill>
                  <a:latin typeface="Arial" panose="020B0604020202020204" pitchFamily="34" charset="0"/>
                  <a:cs typeface="+mn-cs"/>
                </a:rPr>
                <a:t>Tight hypertonic postural muscle</a:t>
              </a:r>
              <a:endParaRPr lang="en-US" sz="1400" b="1" dirty="0">
                <a:solidFill>
                  <a:schemeClr val="bg1"/>
                </a:solidFill>
                <a:latin typeface="Arial" panose="020B0604020202020204" pitchFamily="34" charset="0"/>
                <a:cs typeface="+mn-cs"/>
              </a:endParaRPr>
            </a:p>
          </p:txBody>
        </p:sp>
        <p:sp>
          <p:nvSpPr>
            <p:cNvPr id="10" name="Trapezoid 9"/>
            <p:cNvSpPr/>
            <p:nvPr/>
          </p:nvSpPr>
          <p:spPr bwMode="auto">
            <a:xfrm>
              <a:off x="7543800" y="5334000"/>
              <a:ext cx="1524000" cy="1066800"/>
            </a:xfrm>
            <a:prstGeom prst="trapezoid">
              <a:avLst/>
            </a:prstGeom>
            <a:solidFill>
              <a:srgbClr val="0070C0"/>
            </a:solidFill>
            <a:ln w="9525" cap="flat" cmpd="sng" algn="ctr">
              <a:noFill/>
              <a:prstDash val="solid"/>
              <a:round/>
              <a:headEnd type="none" w="med" len="med"/>
              <a:tailEnd type="none" w="med" len="med"/>
            </a:ln>
            <a:effectLst/>
          </p:spPr>
          <p:txBody>
            <a:bodyPr/>
            <a:lstStyle/>
            <a:p>
              <a:pPr algn="ctr">
                <a:defRPr/>
              </a:pPr>
              <a:r>
                <a:rPr lang="en-US" sz="1400" b="1" dirty="0">
                  <a:solidFill>
                    <a:schemeClr val="bg1"/>
                  </a:solidFill>
                  <a:latin typeface="Arial" panose="020B0604020202020204" pitchFamily="34" charset="0"/>
                  <a:cs typeface="+mn-cs"/>
                </a:rPr>
                <a:t>Tight hypertonic postural muscle</a:t>
              </a:r>
              <a:endParaRPr lang="en-US" sz="1400" b="1" dirty="0">
                <a:solidFill>
                  <a:schemeClr val="bg1"/>
                </a:solidFill>
                <a:latin typeface="Arial" panose="020B0604020202020204" pitchFamily="34" charset="0"/>
                <a:cs typeface="+mn-cs"/>
              </a:endParaRPr>
            </a:p>
          </p:txBody>
        </p:sp>
        <p:cxnSp>
          <p:nvCxnSpPr>
            <p:cNvPr id="87051" name="Straight Connector 11"/>
            <p:cNvCxnSpPr>
              <a:cxnSpLocks noChangeShapeType="1"/>
            </p:cNvCxnSpPr>
            <p:nvPr/>
          </p:nvCxnSpPr>
          <p:spPr bwMode="auto">
            <a:xfrm rot="16200000" flipH="1">
              <a:off x="6667500" y="4610100"/>
              <a:ext cx="228600" cy="152400"/>
            </a:xfrm>
            <a:prstGeom prst="line">
              <a:avLst/>
            </a:prstGeom>
            <a:noFill/>
            <a:ln w="57150" algn="ctr">
              <a:solidFill>
                <a:srgbClr val="FF0000"/>
              </a:solidFill>
              <a:round/>
            </a:ln>
          </p:spPr>
        </p:cxnSp>
        <p:cxnSp>
          <p:nvCxnSpPr>
            <p:cNvPr id="87052" name="Straight Connector 12"/>
            <p:cNvCxnSpPr>
              <a:cxnSpLocks noChangeShapeType="1"/>
            </p:cNvCxnSpPr>
            <p:nvPr/>
          </p:nvCxnSpPr>
          <p:spPr bwMode="auto">
            <a:xfrm rot="16200000" flipH="1">
              <a:off x="7581899" y="5143500"/>
              <a:ext cx="304800" cy="228599"/>
            </a:xfrm>
            <a:prstGeom prst="line">
              <a:avLst/>
            </a:prstGeom>
            <a:noFill/>
            <a:ln w="57150" algn="ctr">
              <a:solidFill>
                <a:srgbClr val="FF0000"/>
              </a:solidFill>
              <a:round/>
            </a:ln>
          </p:spPr>
        </p:cxnSp>
        <p:cxnSp>
          <p:nvCxnSpPr>
            <p:cNvPr id="87053" name="Straight Connector 14"/>
            <p:cNvCxnSpPr>
              <a:cxnSpLocks noChangeShapeType="1"/>
            </p:cNvCxnSpPr>
            <p:nvPr/>
          </p:nvCxnSpPr>
          <p:spPr bwMode="auto">
            <a:xfrm rot="5400000">
              <a:off x="6629402" y="5105404"/>
              <a:ext cx="228601" cy="228597"/>
            </a:xfrm>
            <a:prstGeom prst="line">
              <a:avLst/>
            </a:prstGeom>
            <a:noFill/>
            <a:ln w="57150" algn="ctr">
              <a:solidFill>
                <a:srgbClr val="FF0000"/>
              </a:solidFill>
              <a:round/>
            </a:ln>
          </p:spPr>
        </p:cxnSp>
        <p:cxnSp>
          <p:nvCxnSpPr>
            <p:cNvPr id="87054" name="Straight Connector 17"/>
            <p:cNvCxnSpPr>
              <a:cxnSpLocks noChangeShapeType="1"/>
              <a:stCxn id="87048" idx="2"/>
            </p:cNvCxnSpPr>
            <p:nvPr/>
          </p:nvCxnSpPr>
          <p:spPr bwMode="auto">
            <a:xfrm rot="5400000">
              <a:off x="7581901" y="4610101"/>
              <a:ext cx="228600" cy="152399"/>
            </a:xfrm>
            <a:prstGeom prst="line">
              <a:avLst/>
            </a:prstGeom>
            <a:noFill/>
            <a:ln w="57150" algn="ctr">
              <a:solidFill>
                <a:srgbClr val="FF0000"/>
              </a:solidFill>
              <a:round/>
            </a:ln>
          </p:spPr>
        </p:cxnSp>
      </p:grpSp>
      <p:pic>
        <p:nvPicPr>
          <p:cNvPr id="87045" name="Picture 2"/>
          <p:cNvPicPr>
            <a:picLocks noChangeAspect="1" noChangeArrowheads="1"/>
          </p:cNvPicPr>
          <p:nvPr/>
        </p:nvPicPr>
        <p:blipFill>
          <a:blip r:embed="rId1"/>
          <a:srcRect/>
          <a:stretch>
            <a:fillRect/>
          </a:stretch>
        </p:blipFill>
        <p:spPr bwMode="auto">
          <a:xfrm>
            <a:off x="342900" y="228600"/>
            <a:ext cx="1104900" cy="1143000"/>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fld id="{B6F15528-21DE-4FAA-801E-634DDDAF4B2B}" type="slidenum">
              <a:rPr lang="en-US" smtClean="0"/>
            </a:fld>
            <a:endParaRPr lang="en-US"/>
          </a:p>
        </p:txBody>
      </p:sp>
      <p:sp>
        <p:nvSpPr>
          <p:cNvPr id="17" name="Footer Placeholder 1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endParaRPr lang="en-US" smtClean="0"/>
          </a:p>
        </p:txBody>
      </p:sp>
      <p:pic>
        <p:nvPicPr>
          <p:cNvPr id="88067" name="Picture 2"/>
          <p:cNvPicPr>
            <a:picLocks noGrp="1" noChangeAspect="1" noChangeArrowheads="1"/>
          </p:cNvPicPr>
          <p:nvPr>
            <p:ph idx="1"/>
          </p:nvPr>
        </p:nvPicPr>
        <p:blipFill>
          <a:blip r:embed="rId1"/>
          <a:srcRect/>
          <a:stretch>
            <a:fillRect/>
          </a:stretch>
        </p:blipFill>
        <p:spPr>
          <a:xfrm>
            <a:off x="838200" y="304800"/>
            <a:ext cx="6799263" cy="6400800"/>
          </a:xfrm>
          <a:noFill/>
        </p:spPr>
      </p:pic>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endParaRPr lang="en-US" smtClean="0"/>
          </a:p>
        </p:txBody>
      </p:sp>
      <p:pic>
        <p:nvPicPr>
          <p:cNvPr id="89091" name="Picture 2"/>
          <p:cNvPicPr>
            <a:picLocks noGrp="1" noChangeAspect="1" noChangeArrowheads="1"/>
          </p:cNvPicPr>
          <p:nvPr>
            <p:ph idx="1"/>
          </p:nvPr>
        </p:nvPicPr>
        <p:blipFill>
          <a:blip r:embed="rId1"/>
          <a:srcRect/>
          <a:stretch>
            <a:fillRect/>
          </a:stretch>
        </p:blipFill>
        <p:spPr>
          <a:xfrm>
            <a:off x="990600" y="304800"/>
            <a:ext cx="6781800" cy="6172200"/>
          </a:xfrm>
          <a:noFill/>
        </p:spPr>
      </p:pic>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endParaRPr lang="en-US" smtClean="0"/>
          </a:p>
        </p:txBody>
      </p:sp>
      <p:pic>
        <p:nvPicPr>
          <p:cNvPr id="90115" name="Picture 2"/>
          <p:cNvPicPr>
            <a:picLocks noGrp="1" noChangeAspect="1" noChangeArrowheads="1"/>
          </p:cNvPicPr>
          <p:nvPr>
            <p:ph idx="1"/>
          </p:nvPr>
        </p:nvPicPr>
        <p:blipFill>
          <a:blip r:embed="rId1"/>
          <a:srcRect/>
          <a:stretch>
            <a:fillRect/>
          </a:stretch>
        </p:blipFill>
        <p:spPr>
          <a:xfrm>
            <a:off x="1143000" y="304800"/>
            <a:ext cx="6934200" cy="6248400"/>
          </a:xfrm>
          <a:noFill/>
        </p:spPr>
      </p:pic>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endParaRPr lang="en-US" smtClean="0"/>
          </a:p>
        </p:txBody>
      </p:sp>
      <p:pic>
        <p:nvPicPr>
          <p:cNvPr id="91139" name="Picture 2"/>
          <p:cNvPicPr>
            <a:picLocks noGrp="1" noChangeAspect="1" noChangeArrowheads="1"/>
          </p:cNvPicPr>
          <p:nvPr>
            <p:ph idx="1"/>
          </p:nvPr>
        </p:nvPicPr>
        <p:blipFill>
          <a:blip r:embed="rId1"/>
          <a:srcRect/>
          <a:stretch>
            <a:fillRect/>
          </a:stretch>
        </p:blipFill>
        <p:spPr>
          <a:xfrm>
            <a:off x="3629025" y="1909763"/>
            <a:ext cx="4505325" cy="3295650"/>
          </a:xfrm>
          <a:noFill/>
        </p:spPr>
      </p:pic>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Learning Objectives</a:t>
            </a:r>
            <a:endParaRPr lang="en-US" smtClean="0"/>
          </a:p>
        </p:txBody>
      </p:sp>
      <p:sp>
        <p:nvSpPr>
          <p:cNvPr id="6147" name="Content Placeholder 2"/>
          <p:cNvSpPr>
            <a:spLocks noGrp="1"/>
          </p:cNvSpPr>
          <p:nvPr>
            <p:ph idx="1"/>
          </p:nvPr>
        </p:nvSpPr>
        <p:spPr>
          <a:xfrm>
            <a:off x="685800" y="1676400"/>
            <a:ext cx="8223250" cy="4495800"/>
          </a:xfrm>
        </p:spPr>
        <p:txBody>
          <a:bodyPr/>
          <a:lstStyle/>
          <a:p>
            <a:pPr eaLnBrk="1" hangingPunct="1">
              <a:buFontTx/>
              <a:buNone/>
            </a:pPr>
            <a:r>
              <a:rPr lang="en-US" dirty="0" smtClean="0"/>
              <a:t>At the end of the lecture, the student should be able to:</a:t>
            </a:r>
            <a:endParaRPr lang="en-US" dirty="0" smtClean="0"/>
          </a:p>
          <a:p>
            <a:pPr marL="990600" lvl="1" indent="-533400" eaLnBrk="1" hangingPunct="1">
              <a:lnSpc>
                <a:spcPct val="90000"/>
              </a:lnSpc>
            </a:pPr>
            <a:r>
              <a:rPr lang="en-US" sz="2400" dirty="0" smtClean="0"/>
              <a:t>Determine the principles and concepts of a musculoskeletal assessment </a:t>
            </a:r>
            <a:endParaRPr lang="en-US" sz="2400" dirty="0" smtClean="0"/>
          </a:p>
          <a:p>
            <a:pPr marL="990600" lvl="1" indent="-533400" eaLnBrk="1" hangingPunct="1">
              <a:lnSpc>
                <a:spcPct val="90000"/>
              </a:lnSpc>
            </a:pPr>
            <a:r>
              <a:rPr lang="en-US" sz="2400" dirty="0" smtClean="0"/>
              <a:t>Identify cues and information that needs to be obtained in a subjective musculoskeletal assessment </a:t>
            </a:r>
            <a:endParaRPr lang="en-US" sz="2400" dirty="0" smtClean="0"/>
          </a:p>
          <a:p>
            <a:pPr marL="990600" lvl="1" indent="-533400" eaLnBrk="1" hangingPunct="1">
              <a:lnSpc>
                <a:spcPct val="90000"/>
              </a:lnSpc>
            </a:pPr>
            <a:r>
              <a:rPr lang="en-US" sz="2400" dirty="0" smtClean="0"/>
              <a:t>Formulate hypothesis of the problems assessed and determine examination procedures that may confirm or refute a hypothesis</a:t>
            </a:r>
            <a:endParaRPr lang="en-US" sz="24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smtClean="0"/>
          </a:p>
        </p:txBody>
      </p:sp>
      <p:pic>
        <p:nvPicPr>
          <p:cNvPr id="92163" name="Picture 2"/>
          <p:cNvPicPr>
            <a:picLocks noGrp="1" noChangeAspect="1" noChangeArrowheads="1"/>
          </p:cNvPicPr>
          <p:nvPr>
            <p:ph idx="1"/>
          </p:nvPr>
        </p:nvPicPr>
        <p:blipFill>
          <a:blip r:embed="rId1"/>
          <a:srcRect/>
          <a:stretch>
            <a:fillRect/>
          </a:stretch>
        </p:blipFill>
        <p:spPr>
          <a:xfrm>
            <a:off x="1752600" y="1066800"/>
            <a:ext cx="5181600" cy="4695825"/>
          </a:xfrm>
          <a:noFill/>
        </p:spPr>
      </p:pic>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SPECIAL TESTS</a:t>
            </a:r>
            <a:endParaRPr lang="en-US" smtClean="0"/>
          </a:p>
        </p:txBody>
      </p:sp>
      <p:sp>
        <p:nvSpPr>
          <p:cNvPr id="93187" name="Content Placeholder 2"/>
          <p:cNvSpPr>
            <a:spLocks noGrp="1"/>
          </p:cNvSpPr>
          <p:nvPr>
            <p:ph idx="1"/>
          </p:nvPr>
        </p:nvSpPr>
        <p:spPr>
          <a:xfrm>
            <a:off x="407988" y="1828800"/>
            <a:ext cx="8507412" cy="4038600"/>
          </a:xfrm>
        </p:spPr>
        <p:txBody>
          <a:bodyPr>
            <a:normAutofit fontScale="85000" lnSpcReduction="20000"/>
          </a:bodyPr>
          <a:lstStyle/>
          <a:p>
            <a:pPr eaLnBrk="1" hangingPunct="1"/>
            <a:r>
              <a:rPr lang="en-US" smtClean="0"/>
              <a:t>Allows the therapist to:</a:t>
            </a:r>
            <a:endParaRPr lang="en-US" smtClean="0"/>
          </a:p>
          <a:p>
            <a:pPr lvl="1" eaLnBrk="1" hangingPunct="1"/>
            <a:r>
              <a:rPr lang="en-US" smtClean="0"/>
              <a:t>Confirm a tentative diagnosis</a:t>
            </a:r>
            <a:endParaRPr lang="en-US" smtClean="0"/>
          </a:p>
          <a:p>
            <a:pPr lvl="1" eaLnBrk="1" hangingPunct="1"/>
            <a:r>
              <a:rPr lang="en-US" smtClean="0"/>
              <a:t>Make a differential diagnosis</a:t>
            </a:r>
            <a:endParaRPr lang="en-US" smtClean="0"/>
          </a:p>
          <a:p>
            <a:pPr lvl="1" eaLnBrk="1" hangingPunct="1"/>
            <a:r>
              <a:rPr lang="en-US" smtClean="0"/>
              <a:t>Differentiate between structures</a:t>
            </a:r>
            <a:endParaRPr lang="en-US" smtClean="0"/>
          </a:p>
          <a:p>
            <a:pPr lvl="1" eaLnBrk="1" hangingPunct="1"/>
            <a:r>
              <a:rPr lang="en-US" smtClean="0"/>
              <a:t>Understand unusual signs</a:t>
            </a:r>
            <a:endParaRPr lang="en-US" smtClean="0"/>
          </a:p>
          <a:p>
            <a:pPr lvl="1" eaLnBrk="1" hangingPunct="1"/>
            <a:r>
              <a:rPr lang="en-US" smtClean="0"/>
              <a:t>Unravel difficult signs and symptoms</a:t>
            </a:r>
            <a:endParaRPr lang="en-US" smtClean="0"/>
          </a:p>
          <a:p>
            <a:pPr eaLnBrk="1" hangingPunct="1"/>
            <a:r>
              <a:rPr lang="en-US" smtClean="0"/>
              <a:t>Some tests have poor reliability and validity therefore the therapist should use these with caution</a:t>
            </a:r>
            <a:endParaRPr lang="en-US" smtClean="0"/>
          </a:p>
          <a:p>
            <a:pPr eaLnBrk="1" hangingPunct="1"/>
            <a:r>
              <a:rPr lang="en-US" smtClean="0"/>
              <a:t>Findings depend on the skill and ability of the examiner to perform and identify (+) and (-) signs</a:t>
            </a:r>
            <a:endParaRPr lang="en-US" smtClean="0"/>
          </a:p>
          <a:p>
            <a:pPr eaLnBrk="1" hangingPunct="1"/>
            <a:endParaRPr lang="en-US" smtClean="0"/>
          </a:p>
        </p:txBody>
      </p:sp>
      <p:pic>
        <p:nvPicPr>
          <p:cNvPr id="93188" name="Picture 2"/>
          <p:cNvPicPr>
            <a:picLocks noChangeAspect="1" noChangeArrowheads="1"/>
          </p:cNvPicPr>
          <p:nvPr/>
        </p:nvPicPr>
        <p:blipFill>
          <a:blip r:embed="rId1"/>
          <a:srcRect/>
          <a:stretch>
            <a:fillRect/>
          </a:stretch>
        </p:blipFill>
        <p:spPr bwMode="auto">
          <a:xfrm>
            <a:off x="5562600" y="1600200"/>
            <a:ext cx="3048000" cy="23495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ormAutofit fontScale="90000"/>
          </a:bodyPr>
          <a:lstStyle/>
          <a:p>
            <a:pPr eaLnBrk="1" hangingPunct="1"/>
            <a:r>
              <a:rPr lang="en-US" smtClean="0"/>
              <a:t>ANTHROPOMETRIC MEASUREMENTS</a:t>
            </a:r>
            <a:endParaRPr lang="en-US" smtClean="0"/>
          </a:p>
        </p:txBody>
      </p:sp>
      <p:sp>
        <p:nvSpPr>
          <p:cNvPr id="94211" name="Content Placeholder 2"/>
          <p:cNvSpPr>
            <a:spLocks noGrp="1"/>
          </p:cNvSpPr>
          <p:nvPr>
            <p:ph idx="1"/>
          </p:nvPr>
        </p:nvSpPr>
        <p:spPr>
          <a:xfrm>
            <a:off x="228600" y="1676400"/>
            <a:ext cx="8659813" cy="4038600"/>
          </a:xfrm>
        </p:spPr>
        <p:txBody>
          <a:bodyPr>
            <a:normAutofit fontScale="92500" lnSpcReduction="20000"/>
          </a:bodyPr>
          <a:lstStyle/>
          <a:p>
            <a:pPr eaLnBrk="1" hangingPunct="1"/>
            <a:r>
              <a:rPr lang="en-US" smtClean="0"/>
              <a:t>Helps in formulation of a diagnosis/impression regarding the patient’s condition (leg length discrepancy), in prognosis (swelling), and in identifying the patient’s body type (skinfold measurement)</a:t>
            </a:r>
            <a:endParaRPr lang="en-US" smtClean="0"/>
          </a:p>
          <a:p>
            <a:pPr eaLnBrk="1" hangingPunct="1"/>
            <a:r>
              <a:rPr lang="en-US" smtClean="0"/>
              <a:t>Performed in the presence of:</a:t>
            </a:r>
            <a:endParaRPr lang="en-US" smtClean="0"/>
          </a:p>
          <a:p>
            <a:pPr lvl="1" eaLnBrk="1" hangingPunct="1"/>
            <a:r>
              <a:rPr lang="en-US" smtClean="0"/>
              <a:t>Swelling</a:t>
            </a:r>
            <a:endParaRPr lang="en-US" smtClean="0"/>
          </a:p>
          <a:p>
            <a:pPr lvl="1" eaLnBrk="1" hangingPunct="1"/>
            <a:r>
              <a:rPr lang="en-US" smtClean="0"/>
              <a:t>Asymmetry in limb girth</a:t>
            </a:r>
            <a:endParaRPr lang="en-US" smtClean="0"/>
          </a:p>
          <a:p>
            <a:pPr lvl="1" eaLnBrk="1" hangingPunct="1"/>
            <a:r>
              <a:rPr lang="en-US" smtClean="0"/>
              <a:t>Postural and gait deviations</a:t>
            </a:r>
            <a:endParaRPr lang="en-US" smtClean="0"/>
          </a:p>
          <a:p>
            <a:pPr lvl="1" eaLnBrk="1" hangingPunct="1"/>
            <a:r>
              <a:rPr lang="en-US" smtClean="0"/>
              <a:t>Amputation</a:t>
            </a:r>
            <a:endParaRPr lang="en-US" smtClean="0"/>
          </a:p>
        </p:txBody>
      </p:sp>
      <p:pic>
        <p:nvPicPr>
          <p:cNvPr id="94212" name="Picture 2"/>
          <p:cNvPicPr>
            <a:picLocks noChangeAspect="1" noChangeArrowheads="1"/>
          </p:cNvPicPr>
          <p:nvPr/>
        </p:nvPicPr>
        <p:blipFill>
          <a:blip r:embed="rId1"/>
          <a:srcRect/>
          <a:stretch>
            <a:fillRect/>
          </a:stretch>
        </p:blipFill>
        <p:spPr bwMode="auto">
          <a:xfrm>
            <a:off x="4495800" y="4724400"/>
            <a:ext cx="1905000" cy="1905000"/>
          </a:xfrm>
          <a:prstGeom prst="rect">
            <a:avLst/>
          </a:prstGeom>
          <a:noFill/>
          <a:ln w="9525">
            <a:noFill/>
            <a:miter lim="800000"/>
            <a:headEnd/>
            <a:tailEnd/>
          </a:ln>
        </p:spPr>
      </p:pic>
      <p:pic>
        <p:nvPicPr>
          <p:cNvPr id="94213" name="Picture 3"/>
          <p:cNvPicPr>
            <a:picLocks noChangeAspect="1" noChangeArrowheads="1"/>
          </p:cNvPicPr>
          <p:nvPr/>
        </p:nvPicPr>
        <p:blipFill>
          <a:blip r:embed="rId2"/>
          <a:srcRect/>
          <a:stretch>
            <a:fillRect/>
          </a:stretch>
        </p:blipFill>
        <p:spPr bwMode="auto">
          <a:xfrm>
            <a:off x="5029200" y="2971800"/>
            <a:ext cx="1600200" cy="1600200"/>
          </a:xfrm>
          <a:prstGeom prst="rect">
            <a:avLst/>
          </a:prstGeom>
          <a:noFill/>
          <a:ln w="9525">
            <a:noFill/>
            <a:miter lim="800000"/>
            <a:headEnd/>
            <a:tailEnd/>
          </a:ln>
        </p:spPr>
      </p:pic>
      <p:pic>
        <p:nvPicPr>
          <p:cNvPr id="94214" name="Picture 4"/>
          <p:cNvPicPr>
            <a:picLocks noChangeAspect="1" noChangeArrowheads="1"/>
          </p:cNvPicPr>
          <p:nvPr/>
        </p:nvPicPr>
        <p:blipFill>
          <a:blip r:embed="rId3"/>
          <a:srcRect/>
          <a:stretch>
            <a:fillRect/>
          </a:stretch>
        </p:blipFill>
        <p:spPr bwMode="auto">
          <a:xfrm>
            <a:off x="6629400" y="4724400"/>
            <a:ext cx="2133600" cy="1905000"/>
          </a:xfrm>
          <a:prstGeom prst="rect">
            <a:avLst/>
          </a:prstGeom>
          <a:noFill/>
          <a:ln w="9525">
            <a:noFill/>
            <a:miter lim="800000"/>
            <a:headEnd/>
            <a:tailEnd/>
          </a:ln>
        </p:spPr>
      </p:pic>
      <p:pic>
        <p:nvPicPr>
          <p:cNvPr id="94215" name="Picture 5"/>
          <p:cNvPicPr>
            <a:picLocks noChangeAspect="1" noChangeArrowheads="1"/>
          </p:cNvPicPr>
          <p:nvPr/>
        </p:nvPicPr>
        <p:blipFill>
          <a:blip r:embed="rId4"/>
          <a:srcRect/>
          <a:stretch>
            <a:fillRect/>
          </a:stretch>
        </p:blipFill>
        <p:spPr bwMode="auto">
          <a:xfrm>
            <a:off x="6858000" y="2971800"/>
            <a:ext cx="2057400" cy="1600200"/>
          </a:xfrm>
          <a:prstGeom prst="rect">
            <a:avLst/>
          </a:prstGeom>
          <a:noFill/>
          <a:ln w="9525">
            <a:noFill/>
            <a:miter lim="800000"/>
            <a:headEnd/>
            <a:tailEnd/>
          </a:ln>
        </p:spPr>
      </p:pic>
      <p:pic>
        <p:nvPicPr>
          <p:cNvPr id="94216" name="Picture 6"/>
          <p:cNvPicPr>
            <a:picLocks noChangeAspect="1" noChangeArrowheads="1"/>
          </p:cNvPicPr>
          <p:nvPr/>
        </p:nvPicPr>
        <p:blipFill>
          <a:blip r:embed="rId5"/>
          <a:srcRect/>
          <a:stretch>
            <a:fillRect/>
          </a:stretch>
        </p:blipFill>
        <p:spPr bwMode="auto">
          <a:xfrm>
            <a:off x="304800" y="295275"/>
            <a:ext cx="1143000" cy="10763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fld>
            <a:endParaRPr lang="en-US"/>
          </a:p>
        </p:txBody>
      </p:sp>
      <p:sp>
        <p:nvSpPr>
          <p:cNvPr id="11" name="Footer Placeholder 10"/>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smtClean="0"/>
              <a:t>GAIT, LOCOMOTION ASSESSMENT</a:t>
            </a:r>
            <a:endParaRPr lang="en-US" smtClean="0"/>
          </a:p>
        </p:txBody>
      </p:sp>
      <p:sp>
        <p:nvSpPr>
          <p:cNvPr id="95235" name="Content Placeholder 2"/>
          <p:cNvSpPr>
            <a:spLocks noGrp="1"/>
          </p:cNvSpPr>
          <p:nvPr>
            <p:ph idx="1"/>
          </p:nvPr>
        </p:nvSpPr>
        <p:spPr>
          <a:xfrm>
            <a:off x="304800" y="1524000"/>
            <a:ext cx="8736013" cy="4038600"/>
          </a:xfrm>
        </p:spPr>
        <p:txBody>
          <a:bodyPr>
            <a:normAutofit fontScale="70000" lnSpcReduction="20000"/>
          </a:bodyPr>
          <a:lstStyle/>
          <a:p>
            <a:pPr eaLnBrk="1" hangingPunct="1"/>
            <a:r>
              <a:rPr lang="en-US" smtClean="0"/>
              <a:t>Majority of gait assessment is observation</a:t>
            </a:r>
            <a:endParaRPr lang="en-US" smtClean="0"/>
          </a:p>
          <a:p>
            <a:pPr eaLnBrk="1" hangingPunct="1"/>
            <a:r>
              <a:rPr lang="en-US" smtClean="0"/>
              <a:t>The therapist should take note of the following:</a:t>
            </a:r>
            <a:endParaRPr lang="en-US" smtClean="0"/>
          </a:p>
          <a:p>
            <a:pPr lvl="1" eaLnBrk="1" hangingPunct="1"/>
            <a:r>
              <a:rPr lang="en-US" smtClean="0"/>
              <a:t>Presence of gait deviations: abnormal gait patterns</a:t>
            </a:r>
            <a:endParaRPr lang="en-US" smtClean="0"/>
          </a:p>
          <a:p>
            <a:pPr lvl="1" eaLnBrk="1" hangingPunct="1"/>
            <a:r>
              <a:rPr lang="en-US" smtClean="0"/>
              <a:t>Difference between the right and left lower extremity during specific cycles/phases of gait</a:t>
            </a:r>
            <a:endParaRPr lang="en-US" smtClean="0"/>
          </a:p>
          <a:p>
            <a:pPr lvl="1" eaLnBrk="1" hangingPunct="1"/>
            <a:r>
              <a:rPr lang="en-US" smtClean="0"/>
              <a:t>Compensatory mechanisms</a:t>
            </a:r>
            <a:endParaRPr lang="en-US" smtClean="0"/>
          </a:p>
          <a:p>
            <a:pPr lvl="1" eaLnBrk="1" hangingPunct="1"/>
            <a:r>
              <a:rPr lang="en-US" smtClean="0"/>
              <a:t>Speed and cadence of walking</a:t>
            </a:r>
            <a:endParaRPr lang="en-US" smtClean="0"/>
          </a:p>
          <a:p>
            <a:pPr eaLnBrk="1" hangingPunct="1"/>
            <a:r>
              <a:rPr lang="en-US" smtClean="0"/>
              <a:t>Guidelines:</a:t>
            </a:r>
            <a:endParaRPr lang="en-US" smtClean="0"/>
          </a:p>
          <a:p>
            <a:pPr lvl="1" eaLnBrk="1" hangingPunct="1"/>
            <a:r>
              <a:rPr lang="en-US" smtClean="0"/>
              <a:t>The patient should be assessed both in normal footwear and in bare feet</a:t>
            </a:r>
            <a:endParaRPr lang="en-US" smtClean="0"/>
          </a:p>
          <a:p>
            <a:pPr lvl="1" eaLnBrk="1" hangingPunct="1"/>
            <a:r>
              <a:rPr lang="en-US" smtClean="0"/>
              <a:t>Take time to observe the patient during gait assessment</a:t>
            </a:r>
            <a:endParaRPr lang="en-US" smtClean="0"/>
          </a:p>
          <a:p>
            <a:pPr lvl="1" eaLnBrk="1" hangingPunct="1"/>
            <a:r>
              <a:rPr lang="en-US" smtClean="0"/>
              <a:t>Assess in the anterior, posterior and lateral views</a:t>
            </a:r>
            <a:endParaRPr lang="en-US" smtClean="0"/>
          </a:p>
          <a:p>
            <a:pPr lvl="1" eaLnBrk="1" hangingPunct="1"/>
            <a:r>
              <a:rPr lang="en-US" smtClean="0"/>
              <a:t>Note use of gait aids, etc.</a:t>
            </a:r>
            <a:endParaRPr lang="en-US" smtClean="0"/>
          </a:p>
          <a:p>
            <a:pPr eaLnBrk="1" hangingPunct="1"/>
            <a:endParaRPr lang="en-US" smtClean="0"/>
          </a:p>
        </p:txBody>
      </p:sp>
      <p:pic>
        <p:nvPicPr>
          <p:cNvPr id="95236" name="Picture 2"/>
          <p:cNvPicPr>
            <a:picLocks noChangeAspect="1" noChangeArrowheads="1"/>
          </p:cNvPicPr>
          <p:nvPr/>
        </p:nvPicPr>
        <p:blipFill>
          <a:blip r:embed="rId1"/>
          <a:srcRect/>
          <a:stretch>
            <a:fillRect/>
          </a:stretch>
        </p:blipFill>
        <p:spPr bwMode="auto">
          <a:xfrm>
            <a:off x="381000" y="228600"/>
            <a:ext cx="1066800" cy="1143000"/>
          </a:xfrm>
          <a:prstGeom prst="rect">
            <a:avLst/>
          </a:prstGeom>
          <a:noFill/>
          <a:ln w="9525">
            <a:noFill/>
            <a:miter lim="800000"/>
            <a:headEnd/>
            <a:tailEnd/>
          </a:ln>
        </p:spPr>
      </p:pic>
      <p:pic>
        <p:nvPicPr>
          <p:cNvPr id="95237" name="Picture 5"/>
          <p:cNvPicPr>
            <a:picLocks noChangeAspect="1" noChangeArrowheads="1"/>
          </p:cNvPicPr>
          <p:nvPr/>
        </p:nvPicPr>
        <p:blipFill>
          <a:blip r:embed="rId2"/>
          <a:srcRect/>
          <a:stretch>
            <a:fillRect/>
          </a:stretch>
        </p:blipFill>
        <p:spPr bwMode="auto">
          <a:xfrm>
            <a:off x="4724400" y="3124200"/>
            <a:ext cx="3810000" cy="1447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Footer Placeholder 7"/>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smtClean="0"/>
              <a:t>FUNCTIONAL ASSESSMENT</a:t>
            </a:r>
            <a:endParaRPr lang="en-US" smtClean="0"/>
          </a:p>
        </p:txBody>
      </p:sp>
      <p:sp>
        <p:nvSpPr>
          <p:cNvPr id="96259" name="Content Placeholder 2"/>
          <p:cNvSpPr>
            <a:spLocks noGrp="1"/>
          </p:cNvSpPr>
          <p:nvPr>
            <p:ph idx="1"/>
          </p:nvPr>
        </p:nvSpPr>
        <p:spPr>
          <a:xfrm>
            <a:off x="407988" y="1752600"/>
            <a:ext cx="8507412" cy="4038600"/>
          </a:xfrm>
        </p:spPr>
        <p:txBody>
          <a:bodyPr>
            <a:normAutofit fontScale="92500" lnSpcReduction="10000"/>
          </a:bodyPr>
          <a:lstStyle/>
          <a:p>
            <a:pPr eaLnBrk="1" hangingPunct="1"/>
            <a:r>
              <a:rPr lang="en-US" smtClean="0"/>
              <a:t>Uses of functional assessment:</a:t>
            </a:r>
            <a:endParaRPr lang="en-US" smtClean="0"/>
          </a:p>
          <a:p>
            <a:pPr lvl="1" eaLnBrk="1" hangingPunct="1"/>
            <a:r>
              <a:rPr lang="en-US" smtClean="0"/>
              <a:t>Helps the therapist establish what is important to the patient and the patient’s expectations</a:t>
            </a:r>
            <a:endParaRPr lang="en-US" smtClean="0"/>
          </a:p>
          <a:p>
            <a:pPr lvl="1" eaLnBrk="1" hangingPunct="1"/>
            <a:r>
              <a:rPr lang="en-US" smtClean="0"/>
              <a:t>Represents a measurement of a whole-body task performance ability</a:t>
            </a:r>
            <a:endParaRPr lang="en-US" smtClean="0"/>
          </a:p>
          <a:p>
            <a:pPr lvl="1" eaLnBrk="1" hangingPunct="1"/>
            <a:r>
              <a:rPr lang="en-US" smtClean="0"/>
              <a:t>Determines the effect of injury to the patient’s daily functions/activities</a:t>
            </a:r>
            <a:endParaRPr lang="en-US" smtClean="0"/>
          </a:p>
          <a:p>
            <a:pPr eaLnBrk="1" hangingPunct="1"/>
            <a:r>
              <a:rPr lang="en-US" smtClean="0"/>
              <a:t>May involve task analysis, use of various functional assessment tools, fitness profiles</a:t>
            </a:r>
            <a:endParaRPr lang="en-US" smtClean="0"/>
          </a:p>
          <a:p>
            <a:pPr eaLnBrk="1" hangingPunct="1"/>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ENVIRONMENTAL ASSESSMENT</a:t>
            </a:r>
            <a:endParaRPr lang="en-US" smtClean="0"/>
          </a:p>
        </p:txBody>
      </p:sp>
      <p:sp>
        <p:nvSpPr>
          <p:cNvPr id="97283" name="Content Placeholder 2"/>
          <p:cNvSpPr>
            <a:spLocks noGrp="1"/>
          </p:cNvSpPr>
          <p:nvPr>
            <p:ph idx="1"/>
          </p:nvPr>
        </p:nvSpPr>
        <p:spPr>
          <a:xfrm>
            <a:off x="533400" y="1828800"/>
            <a:ext cx="8431213" cy="4038600"/>
          </a:xfrm>
        </p:spPr>
        <p:txBody>
          <a:bodyPr/>
          <a:lstStyle/>
          <a:p>
            <a:pPr eaLnBrk="1" hangingPunct="1"/>
            <a:r>
              <a:rPr lang="en-US" smtClean="0"/>
              <a:t>Home or workplace assessment provides the therapist information regarding the influence of the patient’s environment to the present condition</a:t>
            </a:r>
            <a:endParaRPr lang="en-US" smtClean="0"/>
          </a:p>
          <a:p>
            <a:pPr lvl="1" eaLnBrk="1" hangingPunct="1"/>
            <a:r>
              <a:rPr lang="en-US" smtClean="0"/>
              <a:t>Are there any barriers to normal movement that predispose the patient to certain conditions?</a:t>
            </a:r>
            <a:endParaRPr lang="en-US" smtClean="0"/>
          </a:p>
          <a:p>
            <a:pPr lvl="1" eaLnBrk="1" hangingPunct="1"/>
            <a:r>
              <a:rPr lang="en-US" smtClean="0"/>
              <a:t>Are modifications necessary to allow proper performance of activities?</a:t>
            </a:r>
            <a:endParaRPr lang="en-US" smtClean="0"/>
          </a:p>
        </p:txBody>
      </p:sp>
      <p:pic>
        <p:nvPicPr>
          <p:cNvPr id="97284" name="Picture 2"/>
          <p:cNvPicPr>
            <a:picLocks noChangeAspect="1" noChangeArrowheads="1"/>
          </p:cNvPicPr>
          <p:nvPr/>
        </p:nvPicPr>
        <p:blipFill>
          <a:blip r:embed="rId1"/>
          <a:srcRect/>
          <a:stretch>
            <a:fillRect/>
          </a:stretch>
        </p:blipFill>
        <p:spPr bwMode="auto">
          <a:xfrm>
            <a:off x="4953000" y="4279900"/>
            <a:ext cx="3581400" cy="23495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smtClean="0"/>
              <a:t>NEUROLOGIC ASSESSMENT</a:t>
            </a:r>
            <a:endParaRPr lang="en-US" smtClean="0"/>
          </a:p>
        </p:txBody>
      </p:sp>
      <p:sp>
        <p:nvSpPr>
          <p:cNvPr id="98307" name="Content Placeholder 2"/>
          <p:cNvSpPr>
            <a:spLocks noGrp="1"/>
          </p:cNvSpPr>
          <p:nvPr>
            <p:ph idx="1"/>
          </p:nvPr>
        </p:nvSpPr>
        <p:spPr>
          <a:xfrm>
            <a:off x="609600" y="1905000"/>
            <a:ext cx="8355013" cy="4038600"/>
          </a:xfrm>
        </p:spPr>
        <p:txBody>
          <a:bodyPr>
            <a:normAutofit lnSpcReduction="10000"/>
          </a:bodyPr>
          <a:lstStyle/>
          <a:p>
            <a:pPr eaLnBrk="1" hangingPunct="1"/>
            <a:r>
              <a:rPr lang="en-US" smtClean="0"/>
              <a:t>Performed in certain conditions that involve neurologic structures</a:t>
            </a:r>
            <a:endParaRPr lang="en-US" smtClean="0"/>
          </a:p>
          <a:p>
            <a:pPr lvl="1" eaLnBrk="1" hangingPunct="1"/>
            <a:r>
              <a:rPr lang="en-US" smtClean="0"/>
              <a:t>Nerve lesions: peripheral nerve injuries</a:t>
            </a:r>
            <a:endParaRPr lang="en-US" smtClean="0"/>
          </a:p>
          <a:p>
            <a:pPr eaLnBrk="1" hangingPunct="1"/>
            <a:r>
              <a:rPr lang="en-US" smtClean="0"/>
              <a:t>Provides baseline information regarding the integrity of the patient’s neural structures</a:t>
            </a:r>
            <a:endParaRPr lang="en-US" smtClean="0"/>
          </a:p>
          <a:p>
            <a:pPr eaLnBrk="1" hangingPunct="1"/>
            <a:r>
              <a:rPr lang="en-US" smtClean="0"/>
              <a:t>The therapist assesses the following:</a:t>
            </a:r>
            <a:endParaRPr lang="en-US" smtClean="0"/>
          </a:p>
          <a:p>
            <a:pPr lvl="1" eaLnBrk="1" hangingPunct="1"/>
            <a:r>
              <a:rPr lang="en-US" smtClean="0"/>
              <a:t>Sensation</a:t>
            </a:r>
            <a:endParaRPr lang="en-US" smtClean="0"/>
          </a:p>
          <a:p>
            <a:pPr lvl="1" eaLnBrk="1" hangingPunct="1"/>
            <a:r>
              <a:rPr lang="en-US" smtClean="0"/>
              <a:t>Deep tendon reflexes</a:t>
            </a:r>
            <a:endParaRPr lang="en-US" smtClean="0"/>
          </a:p>
          <a:p>
            <a:pPr eaLnBrk="1" hangingPunct="1"/>
            <a:endParaRPr lang="en-US" smtClean="0"/>
          </a:p>
        </p:txBody>
      </p:sp>
      <p:pic>
        <p:nvPicPr>
          <p:cNvPr id="98308" name="Picture 2"/>
          <p:cNvPicPr>
            <a:picLocks noChangeAspect="1" noChangeArrowheads="1"/>
          </p:cNvPicPr>
          <p:nvPr/>
        </p:nvPicPr>
        <p:blipFill>
          <a:blip r:embed="rId1"/>
          <a:srcRect/>
          <a:stretch>
            <a:fillRect/>
          </a:stretch>
        </p:blipFill>
        <p:spPr bwMode="auto">
          <a:xfrm>
            <a:off x="6172200" y="3733800"/>
            <a:ext cx="2209800" cy="2743200"/>
          </a:xfrm>
          <a:prstGeom prst="rect">
            <a:avLst/>
          </a:prstGeom>
          <a:noFill/>
          <a:ln w="9525">
            <a:noFill/>
            <a:miter lim="800000"/>
            <a:headEnd/>
            <a:tailEnd/>
          </a:ln>
        </p:spPr>
      </p:pic>
      <p:pic>
        <p:nvPicPr>
          <p:cNvPr id="98309" name="Picture 3"/>
          <p:cNvPicPr>
            <a:picLocks noChangeAspect="1" noChangeArrowheads="1"/>
          </p:cNvPicPr>
          <p:nvPr/>
        </p:nvPicPr>
        <p:blipFill>
          <a:blip r:embed="rId2"/>
          <a:srcRect/>
          <a:stretch>
            <a:fillRect/>
          </a:stretch>
        </p:blipFill>
        <p:spPr bwMode="auto">
          <a:xfrm>
            <a:off x="4038600" y="4495800"/>
            <a:ext cx="1905000" cy="1981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Footer Placeholder 7"/>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&amp; Questions</a:t>
            </a:r>
            <a:br>
              <a:rPr lang="en-US" dirty="0" smtClean="0"/>
            </a:br>
            <a:endParaRPr lang="en-US" dirty="0"/>
          </a:p>
        </p:txBody>
      </p:sp>
      <p:sp>
        <p:nvSpPr>
          <p:cNvPr id="3" name="Content Placeholder 2"/>
          <p:cNvSpPr>
            <a:spLocks noGrp="1"/>
          </p:cNvSpPr>
          <p:nvPr>
            <p:ph idx="1"/>
          </p:nvPr>
        </p:nvSpPr>
        <p:spPr/>
        <p:txBody>
          <a:bodyPr/>
          <a:lstStyle/>
          <a:p>
            <a:r>
              <a:rPr lang="en-US" dirty="0" smtClean="0"/>
              <a:t>End feels and its types</a:t>
            </a:r>
            <a:endParaRPr lang="en-US" dirty="0" smtClean="0"/>
          </a:p>
          <a:p>
            <a:r>
              <a:rPr lang="en-US" dirty="0" smtClean="0"/>
              <a:t>Capsular and non capsular pattern.</a:t>
            </a:r>
            <a:endParaRPr lang="en-US" dirty="0" smtClean="0"/>
          </a:p>
          <a:p>
            <a:r>
              <a:rPr lang="en-US" dirty="0" smtClean="0"/>
              <a:t>Joint mobility assessment</a:t>
            </a:r>
            <a:endParaRPr lang="en-US" dirty="0" smtClean="0"/>
          </a:p>
          <a:p>
            <a:r>
              <a:rPr lang="en-US" dirty="0" smtClean="0"/>
              <a:t>Joint play</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SKW</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3"/>
          <p:cNvSpPr>
            <a:spLocks noGrp="1"/>
          </p:cNvSpPr>
          <p:nvPr>
            <p:ph type="ctrTitle"/>
          </p:nvPr>
        </p:nvSpPr>
        <p:spPr>
          <a:xfrm>
            <a:off x="1679575" y="296863"/>
            <a:ext cx="7312025" cy="1074737"/>
          </a:xfrm>
          <a:solidFill>
            <a:schemeClr val="tx1"/>
          </a:solidFill>
        </p:spPr>
        <p:txBody>
          <a:bodyPr/>
          <a:lstStyle/>
          <a:p>
            <a:pPr algn="r" eaLnBrk="1" hangingPunct="1"/>
            <a:r>
              <a:rPr lang="en-US" smtClean="0">
                <a:solidFill>
                  <a:schemeClr val="bg1"/>
                </a:solidFill>
              </a:rPr>
              <a:t>QUESTIONS???</a:t>
            </a:r>
            <a:endParaRPr lang="en-US" smtClean="0">
              <a:solidFill>
                <a:schemeClr val="bg1"/>
              </a:solidFill>
            </a:endParaRPr>
          </a:p>
        </p:txBody>
      </p:sp>
      <p:sp>
        <p:nvSpPr>
          <p:cNvPr id="5" name="Title 3"/>
          <p:cNvSpPr txBox="1"/>
          <p:nvPr/>
        </p:nvSpPr>
        <p:spPr bwMode="auto">
          <a:xfrm>
            <a:off x="0" y="2057400"/>
            <a:ext cx="6248400" cy="1074738"/>
          </a:xfrm>
          <a:prstGeom prst="rect">
            <a:avLst/>
          </a:prstGeom>
          <a:noFill/>
          <a:ln w="9525" algn="ctr">
            <a:noFill/>
            <a:miter lim="800000"/>
          </a:ln>
          <a:effectLst/>
        </p:spPr>
        <p:txBody>
          <a:bodyPr/>
          <a:lstStyle/>
          <a:p>
            <a:pPr algn="ctr">
              <a:spcBef>
                <a:spcPct val="50000"/>
              </a:spcBef>
              <a:defRPr/>
            </a:pPr>
            <a:r>
              <a:rPr lang="en-US" sz="6000" b="1" kern="0" dirty="0">
                <a:solidFill>
                  <a:srgbClr val="003399"/>
                </a:solidFill>
                <a:effectLst>
                  <a:outerShdw blurRad="38100" dist="38100" dir="2700000" algn="tl">
                    <a:srgbClr val="000000">
                      <a:alpha val="43137"/>
                    </a:srgbClr>
                  </a:outerShdw>
                </a:effectLst>
                <a:latin typeface="Bauhaus 93" panose="04030905020B02020C02" pitchFamily="82" charset="0"/>
                <a:ea typeface="+mj-ea"/>
                <a:cs typeface="+mj-cs"/>
              </a:rPr>
              <a:t>THANK YOU</a:t>
            </a:r>
            <a:br>
              <a:rPr lang="en-US" sz="6000" b="1" kern="0" dirty="0">
                <a:solidFill>
                  <a:srgbClr val="003399"/>
                </a:solidFill>
                <a:effectLst>
                  <a:outerShdw blurRad="38100" dist="38100" dir="2700000" algn="tl">
                    <a:srgbClr val="000000">
                      <a:alpha val="43137"/>
                    </a:srgbClr>
                  </a:outerShdw>
                </a:effectLst>
                <a:latin typeface="Bauhaus 93" panose="04030905020B02020C02" pitchFamily="82" charset="0"/>
                <a:ea typeface="+mj-ea"/>
                <a:cs typeface="+mj-cs"/>
              </a:rPr>
            </a:br>
            <a:r>
              <a:rPr lang="en-US" sz="6000" b="1" kern="0" dirty="0">
                <a:solidFill>
                  <a:srgbClr val="003399"/>
                </a:solidFill>
                <a:effectLst>
                  <a:outerShdw blurRad="38100" dist="38100" dir="2700000" algn="tl">
                    <a:srgbClr val="000000">
                      <a:alpha val="43137"/>
                    </a:srgbClr>
                  </a:outerShdw>
                </a:effectLst>
                <a:latin typeface="Bauhaus 93" panose="04030905020B02020C02" pitchFamily="82" charset="0"/>
                <a:ea typeface="+mj-ea"/>
                <a:cs typeface="+mj-cs"/>
              </a:rPr>
              <a:t>FOR</a:t>
            </a:r>
            <a:br>
              <a:rPr lang="en-US" sz="6000" b="1" kern="0" dirty="0">
                <a:solidFill>
                  <a:srgbClr val="003399"/>
                </a:solidFill>
                <a:effectLst>
                  <a:outerShdw blurRad="38100" dist="38100" dir="2700000" algn="tl">
                    <a:srgbClr val="000000">
                      <a:alpha val="43137"/>
                    </a:srgbClr>
                  </a:outerShdw>
                </a:effectLst>
                <a:latin typeface="Bauhaus 93" panose="04030905020B02020C02" pitchFamily="82" charset="0"/>
                <a:ea typeface="+mj-ea"/>
                <a:cs typeface="+mj-cs"/>
              </a:rPr>
            </a:br>
            <a:r>
              <a:rPr lang="en-US" sz="6000" b="1" kern="0" dirty="0">
                <a:solidFill>
                  <a:srgbClr val="003399"/>
                </a:solidFill>
                <a:effectLst>
                  <a:outerShdw blurRad="38100" dist="38100" dir="2700000" algn="tl">
                    <a:srgbClr val="000000">
                      <a:alpha val="43137"/>
                    </a:srgbClr>
                  </a:outerShdw>
                </a:effectLst>
                <a:latin typeface="Bauhaus 93" panose="04030905020B02020C02" pitchFamily="82" charset="0"/>
                <a:ea typeface="+mj-ea"/>
                <a:cs typeface="+mj-cs"/>
              </a:rPr>
              <a:t>LISTENING!</a:t>
            </a:r>
            <a:endParaRPr lang="en-US" sz="4000" b="1" kern="0" dirty="0">
              <a:solidFill>
                <a:srgbClr val="003399"/>
              </a:solidFill>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REFERENCES</a:t>
            </a:r>
            <a:endParaRPr lang="en-US" smtClean="0"/>
          </a:p>
        </p:txBody>
      </p:sp>
      <p:sp>
        <p:nvSpPr>
          <p:cNvPr id="102403" name="Content Placeholder 2"/>
          <p:cNvSpPr>
            <a:spLocks noGrp="1"/>
          </p:cNvSpPr>
          <p:nvPr>
            <p:ph idx="1"/>
          </p:nvPr>
        </p:nvSpPr>
        <p:spPr>
          <a:xfrm>
            <a:off x="381000" y="1676400"/>
            <a:ext cx="8583613" cy="4038600"/>
          </a:xfrm>
        </p:spPr>
        <p:txBody>
          <a:bodyPr>
            <a:normAutofit fontScale="92500" lnSpcReduction="10000"/>
          </a:bodyPr>
          <a:lstStyle/>
          <a:p>
            <a:pPr eaLnBrk="1" hangingPunct="1">
              <a:buFontTx/>
              <a:buNone/>
            </a:pPr>
            <a:r>
              <a:rPr lang="en-US" sz="2300" smtClean="0"/>
              <a:t>Hertling, D. and Kessler, R. (1990). Management of common musculoskeletal disorders: Physical therapy principles and methods (2</a:t>
            </a:r>
            <a:r>
              <a:rPr lang="en-US" sz="2300" baseline="30000" smtClean="0"/>
              <a:t>nd</a:t>
            </a:r>
            <a:r>
              <a:rPr lang="en-US" sz="2300" smtClean="0"/>
              <a:t> ed.). San Francisco: J. B. Lippincott Company.</a:t>
            </a:r>
            <a:endParaRPr lang="en-US" sz="2300" smtClean="0"/>
          </a:p>
          <a:p>
            <a:pPr eaLnBrk="1" hangingPunct="1">
              <a:buFontTx/>
              <a:buNone/>
            </a:pPr>
            <a:r>
              <a:rPr lang="en-US" sz="2300" smtClean="0"/>
              <a:t>Loudon, J., Bell, S., and Johnstin, J. (1998). The clinical orthopedic assessment guide. USA: Human Kinetics.</a:t>
            </a:r>
            <a:endParaRPr lang="en-US" sz="2300" smtClean="0"/>
          </a:p>
          <a:p>
            <a:pPr eaLnBrk="1" hangingPunct="1">
              <a:buFontTx/>
              <a:buNone/>
            </a:pPr>
            <a:r>
              <a:rPr lang="en-US" sz="2300" smtClean="0"/>
              <a:t>Magee, D. (2002). Orthopedic physical assessment (4</a:t>
            </a:r>
            <a:r>
              <a:rPr lang="en-US" sz="2300" baseline="30000" smtClean="0"/>
              <a:t>th</a:t>
            </a:r>
            <a:r>
              <a:rPr lang="en-US" sz="2300" smtClean="0"/>
              <a:t> ed.). Singapore: Elsevier Sciences.</a:t>
            </a:r>
            <a:endParaRPr lang="en-US" sz="2300" smtClean="0"/>
          </a:p>
          <a:p>
            <a:pPr eaLnBrk="1" hangingPunct="1">
              <a:buFontTx/>
              <a:buNone/>
            </a:pPr>
            <a:r>
              <a:rPr lang="en-US" sz="2300" smtClean="0"/>
              <a:t>Refshauge, K. and Gass, E. (1995). Musculoskeletal physiotherapy: Clinical science and practice. London: Butterworth-Heinemann Ltd.</a:t>
            </a:r>
            <a:endParaRPr lang="en-US" sz="2300" smtClean="0"/>
          </a:p>
          <a:p>
            <a:pPr eaLnBrk="1" hangingPunct="1">
              <a:buFontTx/>
              <a:buNone/>
            </a:pPr>
            <a:r>
              <a:rPr lang="en-US" sz="2300" smtClean="0"/>
              <a:t>Starkey, C. and Ryan, J. (1996). Evaluation of orthopedic and athletic injuries. USA: F. A. Davis Company.</a:t>
            </a:r>
            <a:endParaRPr lang="en-US" sz="2300" smtClean="0"/>
          </a:p>
          <a:p>
            <a:pPr eaLnBrk="1" hangingPunct="1">
              <a:buFontTx/>
              <a:buNone/>
            </a:pPr>
            <a:r>
              <a:rPr lang="en-US" sz="2300" smtClean="0"/>
              <a:t> </a:t>
            </a:r>
            <a:endParaRPr lang="en-US" sz="2300"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27025"/>
            <a:ext cx="7543800" cy="1017588"/>
          </a:xfrm>
        </p:spPr>
        <p:txBody>
          <a:bodyPr/>
          <a:lstStyle/>
          <a:p>
            <a:pPr eaLnBrk="1" hangingPunct="1">
              <a:defRPr/>
            </a:pPr>
            <a:r>
              <a:rPr lang="en-US" sz="5400" dirty="0" smtClean="0"/>
              <a:t>O</a:t>
            </a:r>
            <a:r>
              <a:rPr lang="en-US" sz="5400" cap="small" dirty="0" smtClean="0"/>
              <a:t>bjective Assessment</a:t>
            </a:r>
            <a:endParaRPr lang="en-US" sz="5400" dirty="0"/>
          </a:p>
        </p:txBody>
      </p:sp>
      <p:sp>
        <p:nvSpPr>
          <p:cNvPr id="66563" name="Content Placeholder 2"/>
          <p:cNvSpPr>
            <a:spLocks noGrp="1"/>
          </p:cNvSpPr>
          <p:nvPr>
            <p:ph idx="1"/>
          </p:nvPr>
        </p:nvSpPr>
        <p:spPr>
          <a:xfrm>
            <a:off x="304800" y="1447800"/>
            <a:ext cx="3505200" cy="4038600"/>
          </a:xfrm>
        </p:spPr>
        <p:txBody>
          <a:bodyPr>
            <a:normAutofit fontScale="85000" lnSpcReduction="10000"/>
          </a:bodyPr>
          <a:lstStyle/>
          <a:p>
            <a:pPr eaLnBrk="1" hangingPunct="1">
              <a:lnSpc>
                <a:spcPct val="90000"/>
              </a:lnSpc>
            </a:pPr>
            <a:r>
              <a:rPr lang="en-US" smtClean="0"/>
              <a:t>Inspection </a:t>
            </a:r>
            <a:endParaRPr lang="en-US" smtClean="0"/>
          </a:p>
          <a:p>
            <a:pPr eaLnBrk="1" hangingPunct="1">
              <a:lnSpc>
                <a:spcPct val="90000"/>
              </a:lnSpc>
            </a:pPr>
            <a:r>
              <a:rPr lang="en-US" smtClean="0"/>
              <a:t>Palpation</a:t>
            </a:r>
            <a:endParaRPr lang="en-US" smtClean="0"/>
          </a:p>
          <a:p>
            <a:pPr eaLnBrk="1" hangingPunct="1">
              <a:lnSpc>
                <a:spcPct val="90000"/>
              </a:lnSpc>
            </a:pPr>
            <a:r>
              <a:rPr lang="en-US" smtClean="0"/>
              <a:t>Sensory examination</a:t>
            </a:r>
            <a:endParaRPr lang="en-US" smtClean="0"/>
          </a:p>
          <a:p>
            <a:pPr eaLnBrk="1" hangingPunct="1">
              <a:lnSpc>
                <a:spcPct val="90000"/>
              </a:lnSpc>
            </a:pPr>
            <a:r>
              <a:rPr lang="en-US" smtClean="0"/>
              <a:t>Range of Motion</a:t>
            </a:r>
            <a:endParaRPr lang="en-US" smtClean="0"/>
          </a:p>
          <a:p>
            <a:pPr eaLnBrk="1" hangingPunct="1">
              <a:lnSpc>
                <a:spcPct val="90000"/>
              </a:lnSpc>
            </a:pPr>
            <a:r>
              <a:rPr lang="en-US" smtClean="0"/>
              <a:t>Joint play</a:t>
            </a:r>
            <a:endParaRPr lang="en-US" smtClean="0"/>
          </a:p>
          <a:p>
            <a:pPr eaLnBrk="1" hangingPunct="1">
              <a:lnSpc>
                <a:spcPct val="90000"/>
              </a:lnSpc>
            </a:pPr>
            <a:r>
              <a:rPr lang="en-US" smtClean="0"/>
              <a:t>Muscle Performance/Motor control/resisted iso.</a:t>
            </a:r>
            <a:endParaRPr lang="en-US" smtClean="0"/>
          </a:p>
          <a:p>
            <a:pPr eaLnBrk="1" hangingPunct="1">
              <a:lnSpc>
                <a:spcPct val="90000"/>
              </a:lnSpc>
            </a:pPr>
            <a:r>
              <a:rPr lang="en-US" smtClean="0"/>
              <a:t>Dermatomes,myotomes</a:t>
            </a:r>
            <a:endParaRPr lang="en-US" smtClean="0"/>
          </a:p>
        </p:txBody>
      </p:sp>
      <p:pic>
        <p:nvPicPr>
          <p:cNvPr id="66564" name="Picture 2"/>
          <p:cNvPicPr>
            <a:picLocks noChangeAspect="1" noChangeArrowheads="1"/>
          </p:cNvPicPr>
          <p:nvPr/>
        </p:nvPicPr>
        <p:blipFill>
          <a:blip r:embed="rId1"/>
          <a:srcRect/>
          <a:stretch>
            <a:fillRect/>
          </a:stretch>
        </p:blipFill>
        <p:spPr bwMode="auto">
          <a:xfrm>
            <a:off x="381000" y="304800"/>
            <a:ext cx="990600" cy="1031875"/>
          </a:xfrm>
          <a:prstGeom prst="rect">
            <a:avLst/>
          </a:prstGeom>
          <a:noFill/>
          <a:ln w="9525">
            <a:noFill/>
            <a:miter lim="800000"/>
            <a:headEnd/>
            <a:tailEnd/>
          </a:ln>
        </p:spPr>
      </p:pic>
      <p:sp>
        <p:nvSpPr>
          <p:cNvPr id="5" name="Content Placeholder 2"/>
          <p:cNvSpPr txBox="1"/>
          <p:nvPr/>
        </p:nvSpPr>
        <p:spPr bwMode="auto">
          <a:xfrm>
            <a:off x="4648200" y="1828800"/>
            <a:ext cx="3886200" cy="4038600"/>
          </a:xfrm>
          <a:prstGeom prst="rect">
            <a:avLst/>
          </a:prstGeom>
          <a:noFill/>
          <a:ln w="9525">
            <a:noFill/>
            <a:miter lim="800000"/>
          </a:ln>
          <a:effectLst/>
        </p:spPr>
        <p:txBody>
          <a:bodyPr/>
          <a:lstStyle/>
          <a:p>
            <a:pPr marL="342900" indent="-342900">
              <a:lnSpc>
                <a:spcPct val="90000"/>
              </a:lnSpc>
              <a:spcBef>
                <a:spcPct val="20000"/>
              </a:spcBef>
              <a:buClr>
                <a:srgbClr val="99CC00"/>
              </a:buClr>
              <a:buSzPct val="150000"/>
              <a:buFontTx/>
              <a:buChar char="•"/>
              <a:defRPr/>
            </a:pPr>
            <a:r>
              <a:rPr lang="en-US" sz="2400" dirty="0"/>
              <a:t>Posture, </a:t>
            </a:r>
            <a:r>
              <a:rPr lang="en-US" sz="2400" kern="0" dirty="0">
                <a:solidFill>
                  <a:srgbClr val="003399"/>
                </a:solidFill>
                <a:latin typeface="+mn-lt"/>
                <a:cs typeface="+mn-cs"/>
              </a:rPr>
              <a:t>Gait, locomotion, and balance</a:t>
            </a:r>
            <a:endParaRPr lang="en-US" sz="2400" kern="0" dirty="0">
              <a:solidFill>
                <a:srgbClr val="003399"/>
              </a:solidFill>
              <a:latin typeface="+mn-lt"/>
              <a:cs typeface="+mn-cs"/>
            </a:endParaRPr>
          </a:p>
          <a:p>
            <a:pPr marL="342900" indent="-342900">
              <a:lnSpc>
                <a:spcPct val="90000"/>
              </a:lnSpc>
              <a:spcBef>
                <a:spcPct val="20000"/>
              </a:spcBef>
              <a:buClr>
                <a:srgbClr val="99CC00"/>
              </a:buClr>
              <a:buSzPct val="150000"/>
              <a:buFontTx/>
              <a:buChar char="•"/>
              <a:defRPr/>
            </a:pPr>
            <a:r>
              <a:rPr lang="en-US" sz="2400" dirty="0"/>
              <a:t>Special Tests</a:t>
            </a:r>
            <a:endParaRPr lang="en-US" sz="2400" dirty="0"/>
          </a:p>
          <a:p>
            <a:pPr marL="342900" indent="-342900">
              <a:lnSpc>
                <a:spcPct val="90000"/>
              </a:lnSpc>
              <a:spcBef>
                <a:spcPct val="20000"/>
              </a:spcBef>
              <a:buClr>
                <a:srgbClr val="99CC00"/>
              </a:buClr>
              <a:buSzPct val="150000"/>
              <a:buFontTx/>
              <a:buChar char="•"/>
              <a:defRPr/>
            </a:pPr>
            <a:r>
              <a:rPr lang="en-US" sz="2400" kern="0" dirty="0">
                <a:solidFill>
                  <a:srgbClr val="003399"/>
                </a:solidFill>
              </a:rPr>
              <a:t>Anthropometric measurements</a:t>
            </a:r>
            <a:endParaRPr lang="en-US" sz="2400" kern="0" dirty="0">
              <a:solidFill>
                <a:srgbClr val="003399"/>
              </a:solidFill>
            </a:endParaRPr>
          </a:p>
          <a:p>
            <a:pPr marL="342900" indent="-342900">
              <a:lnSpc>
                <a:spcPct val="90000"/>
              </a:lnSpc>
              <a:spcBef>
                <a:spcPct val="20000"/>
              </a:spcBef>
              <a:buClr>
                <a:srgbClr val="99CC00"/>
              </a:buClr>
              <a:buSzPct val="150000"/>
              <a:buFontTx/>
              <a:buChar char="•"/>
              <a:defRPr/>
            </a:pPr>
            <a:r>
              <a:rPr lang="en-US" sz="2400" kern="0" dirty="0">
                <a:solidFill>
                  <a:srgbClr val="003399"/>
                </a:solidFill>
                <a:latin typeface="+mn-lt"/>
                <a:cs typeface="+mn-cs"/>
              </a:rPr>
              <a:t>Functional assessment</a:t>
            </a:r>
            <a:endParaRPr lang="en-US" sz="2400" kern="0" dirty="0">
              <a:solidFill>
                <a:srgbClr val="003399"/>
              </a:solidFill>
              <a:latin typeface="+mn-lt"/>
              <a:cs typeface="+mn-cs"/>
            </a:endParaRPr>
          </a:p>
          <a:p>
            <a:pPr marL="342900" indent="-342900">
              <a:lnSpc>
                <a:spcPct val="90000"/>
              </a:lnSpc>
              <a:spcBef>
                <a:spcPct val="20000"/>
              </a:spcBef>
              <a:buClr>
                <a:srgbClr val="99CC00"/>
              </a:buClr>
              <a:buSzPct val="150000"/>
              <a:buFontTx/>
              <a:buChar char="•"/>
              <a:defRPr/>
            </a:pPr>
            <a:r>
              <a:rPr lang="en-US" sz="2400" kern="0" dirty="0">
                <a:solidFill>
                  <a:srgbClr val="003399"/>
                </a:solidFill>
                <a:latin typeface="+mn-lt"/>
                <a:cs typeface="+mn-cs"/>
              </a:rPr>
              <a:t>Environmental assessment</a:t>
            </a:r>
            <a:endParaRPr lang="en-US" sz="2400" kern="0" dirty="0">
              <a:solidFill>
                <a:srgbClr val="003399"/>
              </a:solidFill>
              <a:latin typeface="+mn-lt"/>
              <a:cs typeface="+mn-cs"/>
            </a:endParaRPr>
          </a:p>
        </p:txBody>
      </p:sp>
      <p:pic>
        <p:nvPicPr>
          <p:cNvPr id="66566" name="Picture 3"/>
          <p:cNvPicPr>
            <a:picLocks noChangeAspect="1" noChangeArrowheads="1"/>
          </p:cNvPicPr>
          <p:nvPr/>
        </p:nvPicPr>
        <p:blipFill>
          <a:blip r:embed="rId2"/>
          <a:srcRect/>
          <a:stretch>
            <a:fillRect/>
          </a:stretch>
        </p:blipFill>
        <p:spPr bwMode="auto">
          <a:xfrm>
            <a:off x="304800" y="4953000"/>
            <a:ext cx="3276600" cy="1676400"/>
          </a:xfrm>
          <a:prstGeom prst="rect">
            <a:avLst/>
          </a:prstGeom>
          <a:noFill/>
          <a:ln w="9525">
            <a:noFill/>
            <a:miter lim="800000"/>
            <a:headEnd/>
            <a:tailEnd/>
          </a:ln>
        </p:spPr>
      </p:pic>
      <p:pic>
        <p:nvPicPr>
          <p:cNvPr id="66567" name="Picture 4"/>
          <p:cNvPicPr>
            <a:picLocks noChangeAspect="1" noChangeArrowheads="1"/>
          </p:cNvPicPr>
          <p:nvPr/>
        </p:nvPicPr>
        <p:blipFill>
          <a:blip r:embed="rId3"/>
          <a:srcRect/>
          <a:stretch>
            <a:fillRect/>
          </a:stretch>
        </p:blipFill>
        <p:spPr bwMode="auto">
          <a:xfrm>
            <a:off x="3733800" y="4419600"/>
            <a:ext cx="1219200" cy="2209800"/>
          </a:xfrm>
          <a:prstGeom prst="rect">
            <a:avLst/>
          </a:prstGeom>
          <a:noFill/>
          <a:ln w="9525">
            <a:noFill/>
            <a:miter lim="800000"/>
            <a:headEnd/>
            <a:tailEnd/>
          </a:ln>
        </p:spPr>
      </p:pic>
      <p:pic>
        <p:nvPicPr>
          <p:cNvPr id="66568" name="Picture 5"/>
          <p:cNvPicPr>
            <a:picLocks noChangeAspect="1" noChangeArrowheads="1"/>
          </p:cNvPicPr>
          <p:nvPr/>
        </p:nvPicPr>
        <p:blipFill>
          <a:blip r:embed="rId4"/>
          <a:srcRect/>
          <a:stretch>
            <a:fillRect/>
          </a:stretch>
        </p:blipFill>
        <p:spPr bwMode="auto">
          <a:xfrm>
            <a:off x="5105400" y="4953000"/>
            <a:ext cx="2209800" cy="1676400"/>
          </a:xfrm>
          <a:prstGeom prst="rect">
            <a:avLst/>
          </a:prstGeom>
          <a:noFill/>
          <a:ln w="9525">
            <a:noFill/>
            <a:miter lim="800000"/>
            <a:headEnd/>
            <a:tailEnd/>
          </a:ln>
        </p:spPr>
      </p:pic>
      <p:pic>
        <p:nvPicPr>
          <p:cNvPr id="66569" name="Picture 6"/>
          <p:cNvPicPr>
            <a:picLocks noChangeAspect="1" noChangeArrowheads="1"/>
          </p:cNvPicPr>
          <p:nvPr/>
        </p:nvPicPr>
        <p:blipFill>
          <a:blip r:embed="rId5"/>
          <a:srcRect/>
          <a:stretch>
            <a:fillRect/>
          </a:stretch>
        </p:blipFill>
        <p:spPr bwMode="auto">
          <a:xfrm>
            <a:off x="7486650" y="4114800"/>
            <a:ext cx="1352550" cy="25146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B6F15528-21DE-4FAA-801E-634DDDAF4B2B}" type="slidenum">
              <a:rPr lang="en-US" smtClean="0"/>
            </a:fld>
            <a:endParaRPr lang="en-US"/>
          </a:p>
        </p:txBody>
      </p:sp>
      <p:sp>
        <p:nvSpPr>
          <p:cNvPr id="12" name="Footer Placeholder 11"/>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r>
              <a:rPr lang="en-US" smtClean="0"/>
              <a:t>OCULAR INSPECTION</a:t>
            </a:r>
            <a:endParaRPr lang="en-US" smtClean="0"/>
          </a:p>
        </p:txBody>
      </p:sp>
      <p:sp>
        <p:nvSpPr>
          <p:cNvPr id="67587" name="Rectangle 3"/>
          <p:cNvSpPr>
            <a:spLocks noGrp="1" noRot="1" noChangeArrowheads="1"/>
          </p:cNvSpPr>
          <p:nvPr>
            <p:ph type="body" sz="half" idx="1"/>
          </p:nvPr>
        </p:nvSpPr>
        <p:spPr>
          <a:xfrm>
            <a:off x="3048000" y="1309688"/>
            <a:ext cx="5943600" cy="4938712"/>
          </a:xfrm>
        </p:spPr>
        <p:txBody>
          <a:bodyPr>
            <a:normAutofit lnSpcReduction="10000"/>
          </a:bodyPr>
          <a:lstStyle/>
          <a:p>
            <a:pPr eaLnBrk="1" hangingPunct="1"/>
            <a:r>
              <a:rPr lang="en-US" smtClean="0"/>
              <a:t>Manner of arrival</a:t>
            </a:r>
            <a:endParaRPr lang="en-US" smtClean="0"/>
          </a:p>
          <a:p>
            <a:pPr lvl="1" eaLnBrk="1" hangingPunct="1"/>
            <a:r>
              <a:rPr lang="en-US" smtClean="0"/>
              <a:t>Ambulatory: independent or with device or dependent on caregiver for mobility</a:t>
            </a:r>
            <a:endParaRPr lang="en-US" smtClean="0"/>
          </a:p>
          <a:p>
            <a:pPr lvl="1" eaLnBrk="1" hangingPunct="1"/>
            <a:r>
              <a:rPr lang="en-US" smtClean="0"/>
              <a:t>Facial expression: apprehensive, restless, depressed, in discomfort</a:t>
            </a:r>
            <a:endParaRPr lang="en-US" smtClean="0"/>
          </a:p>
          <a:p>
            <a:pPr eaLnBrk="1" hangingPunct="1"/>
            <a:r>
              <a:rPr lang="en-US" smtClean="0"/>
              <a:t>Body type</a:t>
            </a:r>
            <a:endParaRPr lang="en-US" smtClean="0"/>
          </a:p>
          <a:p>
            <a:pPr lvl="1" eaLnBrk="1" hangingPunct="1"/>
            <a:r>
              <a:rPr lang="en-US" smtClean="0"/>
              <a:t>Ectomorph, endomorph, mesomorph</a:t>
            </a:r>
            <a:endParaRPr lang="en-US" smtClean="0"/>
          </a:p>
          <a:p>
            <a:pPr eaLnBrk="1" hangingPunct="1"/>
            <a:r>
              <a:rPr lang="en-US" smtClean="0"/>
              <a:t>Level of consciousness </a:t>
            </a:r>
            <a:endParaRPr lang="en-US" smtClean="0"/>
          </a:p>
          <a:p>
            <a:pPr eaLnBrk="1" hangingPunct="1"/>
            <a:r>
              <a:rPr lang="en-US" smtClean="0"/>
              <a:t>Attachments: cast,</a:t>
            </a:r>
            <a:endParaRPr lang="en-US" smtClean="0"/>
          </a:p>
          <a:p>
            <a:pPr eaLnBrk="1" hangingPunct="1">
              <a:buFontTx/>
              <a:buNone/>
            </a:pPr>
            <a:r>
              <a:rPr lang="en-US" smtClean="0"/>
              <a:t>   fixation devices,</a:t>
            </a:r>
            <a:endParaRPr lang="en-US" smtClean="0"/>
          </a:p>
          <a:p>
            <a:pPr eaLnBrk="1" hangingPunct="1">
              <a:buFontTx/>
              <a:buNone/>
            </a:pPr>
            <a:r>
              <a:rPr lang="en-US" smtClean="0"/>
              <a:t>   dressings</a:t>
            </a:r>
            <a:endParaRPr lang="en-US" smtClean="0">
              <a:solidFill>
                <a:schemeClr val="hlink"/>
              </a:solidFill>
            </a:endParaRPr>
          </a:p>
        </p:txBody>
      </p:sp>
      <p:sp>
        <p:nvSpPr>
          <p:cNvPr id="158724" name="Rectangle 4"/>
          <p:cNvSpPr>
            <a:spLocks noGrp="1" noRot="1" noChangeArrowheads="1"/>
          </p:cNvSpPr>
          <p:nvPr>
            <p:ph type="body" sz="half" idx="2"/>
          </p:nvPr>
        </p:nvSpPr>
        <p:spPr>
          <a:xfrm>
            <a:off x="304800" y="2133600"/>
            <a:ext cx="2514600" cy="3352800"/>
          </a:xfrm>
          <a:solidFill>
            <a:schemeClr val="accent5">
              <a:lumMod val="50000"/>
            </a:schemeClr>
          </a:solidFill>
        </p:spPr>
        <p:txBody>
          <a:bodyPr>
            <a:normAutofit lnSpcReduction="10000"/>
          </a:bodyPr>
          <a:lstStyle/>
          <a:p>
            <a:pPr eaLnBrk="1" hangingPunct="1">
              <a:defRPr/>
            </a:pPr>
            <a:r>
              <a:rPr lang="en-US" sz="3200" b="1" dirty="0">
                <a:solidFill>
                  <a:schemeClr val="accent5">
                    <a:lumMod val="10000"/>
                  </a:schemeClr>
                </a:solidFill>
              </a:rPr>
              <a:t>S</a:t>
            </a:r>
            <a:r>
              <a:rPr lang="en-US" dirty="0">
                <a:solidFill>
                  <a:schemeClr val="accent5">
                    <a:lumMod val="10000"/>
                  </a:schemeClr>
                </a:solidFill>
              </a:rPr>
              <a:t>welling</a:t>
            </a:r>
            <a:endParaRPr lang="en-US" dirty="0">
              <a:solidFill>
                <a:schemeClr val="accent5">
                  <a:lumMod val="10000"/>
                </a:schemeClr>
              </a:solidFill>
            </a:endParaRPr>
          </a:p>
          <a:p>
            <a:pPr eaLnBrk="1" hangingPunct="1">
              <a:defRPr/>
            </a:pPr>
            <a:r>
              <a:rPr lang="en-US" sz="3200" b="1" dirty="0" err="1">
                <a:solidFill>
                  <a:schemeClr val="accent5">
                    <a:lumMod val="10000"/>
                  </a:schemeClr>
                </a:solidFill>
              </a:rPr>
              <a:t>T</a:t>
            </a:r>
            <a:r>
              <a:rPr lang="en-US" dirty="0" err="1">
                <a:solidFill>
                  <a:schemeClr val="accent5">
                    <a:lumMod val="10000"/>
                  </a:schemeClr>
                </a:solidFill>
              </a:rPr>
              <a:t>rophic</a:t>
            </a:r>
            <a:r>
              <a:rPr lang="en-US" dirty="0">
                <a:solidFill>
                  <a:schemeClr val="accent5">
                    <a:lumMod val="10000"/>
                  </a:schemeClr>
                </a:solidFill>
              </a:rPr>
              <a:t> skin </a:t>
            </a:r>
            <a:r>
              <a:rPr lang="en-US" dirty="0" smtClean="0">
                <a:solidFill>
                  <a:schemeClr val="accent5">
                    <a:lumMod val="10000"/>
                  </a:schemeClr>
                </a:solidFill>
              </a:rPr>
              <a:t>    </a:t>
            </a:r>
            <a:endParaRPr lang="en-US" dirty="0" smtClean="0">
              <a:solidFill>
                <a:schemeClr val="accent5">
                  <a:lumMod val="10000"/>
                </a:schemeClr>
              </a:solidFill>
            </a:endParaRPr>
          </a:p>
          <a:p>
            <a:pPr eaLnBrk="1" hangingPunct="1">
              <a:buFontTx/>
              <a:buNone/>
              <a:defRPr/>
            </a:pPr>
            <a:r>
              <a:rPr lang="en-US" dirty="0" smtClean="0">
                <a:solidFill>
                  <a:schemeClr val="accent5">
                    <a:lumMod val="10000"/>
                  </a:schemeClr>
                </a:solidFill>
              </a:rPr>
              <a:t>     changes</a:t>
            </a:r>
            <a:endParaRPr lang="en-US" dirty="0">
              <a:solidFill>
                <a:schemeClr val="accent5">
                  <a:lumMod val="10000"/>
                </a:schemeClr>
              </a:solidFill>
            </a:endParaRPr>
          </a:p>
          <a:p>
            <a:pPr eaLnBrk="1" hangingPunct="1">
              <a:defRPr/>
            </a:pPr>
            <a:r>
              <a:rPr lang="en-US" sz="3200" b="1" dirty="0">
                <a:solidFill>
                  <a:schemeClr val="accent5">
                    <a:lumMod val="10000"/>
                  </a:schemeClr>
                </a:solidFill>
              </a:rPr>
              <a:t>A</a:t>
            </a:r>
            <a:r>
              <a:rPr lang="en-US" dirty="0">
                <a:solidFill>
                  <a:schemeClr val="accent5">
                    <a:lumMod val="10000"/>
                  </a:schemeClr>
                </a:solidFill>
              </a:rPr>
              <a:t>trophy</a:t>
            </a:r>
            <a:endParaRPr lang="en-US" dirty="0">
              <a:solidFill>
                <a:schemeClr val="accent5">
                  <a:lumMod val="10000"/>
                </a:schemeClr>
              </a:solidFill>
            </a:endParaRPr>
          </a:p>
          <a:p>
            <a:pPr eaLnBrk="1" hangingPunct="1">
              <a:defRPr/>
            </a:pPr>
            <a:r>
              <a:rPr lang="en-US" sz="3200" b="1" dirty="0">
                <a:solidFill>
                  <a:schemeClr val="accent5">
                    <a:lumMod val="10000"/>
                  </a:schemeClr>
                </a:solidFill>
              </a:rPr>
              <a:t>G</a:t>
            </a:r>
            <a:r>
              <a:rPr lang="en-US" dirty="0">
                <a:solidFill>
                  <a:schemeClr val="accent5">
                    <a:lumMod val="10000"/>
                  </a:schemeClr>
                </a:solidFill>
              </a:rPr>
              <a:t>ross </a:t>
            </a:r>
            <a:endParaRPr lang="en-US" dirty="0" smtClean="0">
              <a:solidFill>
                <a:schemeClr val="accent5">
                  <a:lumMod val="10000"/>
                </a:schemeClr>
              </a:solidFill>
            </a:endParaRPr>
          </a:p>
          <a:p>
            <a:pPr eaLnBrk="1" hangingPunct="1">
              <a:buFontTx/>
              <a:buNone/>
              <a:defRPr/>
            </a:pPr>
            <a:r>
              <a:rPr lang="en-US" dirty="0" smtClean="0">
                <a:solidFill>
                  <a:schemeClr val="accent5">
                    <a:lumMod val="10000"/>
                  </a:schemeClr>
                </a:solidFill>
              </a:rPr>
              <a:t>     deformities </a:t>
            </a:r>
            <a:endParaRPr lang="en-US" dirty="0">
              <a:solidFill>
                <a:schemeClr val="accent5">
                  <a:lumMod val="10000"/>
                </a:schemeClr>
              </a:solidFill>
            </a:endParaRPr>
          </a:p>
        </p:txBody>
      </p:sp>
      <p:pic>
        <p:nvPicPr>
          <p:cNvPr id="67589" name="Picture 2"/>
          <p:cNvPicPr>
            <a:picLocks noChangeAspect="1" noChangeArrowheads="1"/>
          </p:cNvPicPr>
          <p:nvPr/>
        </p:nvPicPr>
        <p:blipFill>
          <a:blip r:embed="rId1"/>
          <a:srcRect/>
          <a:stretch>
            <a:fillRect/>
          </a:stretch>
        </p:blipFill>
        <p:spPr bwMode="auto">
          <a:xfrm>
            <a:off x="6629400" y="5257800"/>
            <a:ext cx="2286000" cy="1447800"/>
          </a:xfrm>
          <a:prstGeom prst="rect">
            <a:avLst/>
          </a:prstGeom>
          <a:noFill/>
          <a:ln w="9525">
            <a:noFill/>
            <a:miter lim="800000"/>
            <a:headEnd/>
            <a:tailEnd/>
          </a:ln>
        </p:spPr>
      </p:pic>
      <p:pic>
        <p:nvPicPr>
          <p:cNvPr id="67590" name="Picture 4"/>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
        <p:nvSpPr>
          <p:cNvPr id="9" name="Footer Placeholder 8"/>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24">
                                            <p:bg/>
                                          </p:spTgt>
                                        </p:tgtEl>
                                        <p:attrNameLst>
                                          <p:attrName>style.visibility</p:attrName>
                                        </p:attrNameLst>
                                      </p:cBhvr>
                                      <p:to>
                                        <p:strVal val="visible"/>
                                      </p:to>
                                    </p:set>
                                    <p:animEffect transition="in" filter="blinds(horizontal)">
                                      <p:cBhvr>
                                        <p:cTn id="7" dur="500"/>
                                        <p:tgtEl>
                                          <p:spTgt spid="158724">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8724">
                                            <p:txEl>
                                              <p:pRg st="0" end="0"/>
                                            </p:txEl>
                                          </p:spTgt>
                                        </p:tgtEl>
                                        <p:attrNameLst>
                                          <p:attrName>style.visibility</p:attrName>
                                        </p:attrNameLst>
                                      </p:cBhvr>
                                      <p:to>
                                        <p:strVal val="visible"/>
                                      </p:to>
                                    </p:set>
                                    <p:animEffect transition="in" filter="blinds(horizontal)">
                                      <p:cBhvr>
                                        <p:cTn id="12" dur="500"/>
                                        <p:tgtEl>
                                          <p:spTgt spid="1587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8724">
                                            <p:txEl>
                                              <p:pRg st="1" end="1"/>
                                            </p:txEl>
                                          </p:spTgt>
                                        </p:tgtEl>
                                        <p:attrNameLst>
                                          <p:attrName>style.visibility</p:attrName>
                                        </p:attrNameLst>
                                      </p:cBhvr>
                                      <p:to>
                                        <p:strVal val="visible"/>
                                      </p:to>
                                    </p:set>
                                    <p:animEffect transition="in" filter="blinds(horizontal)">
                                      <p:cBhvr>
                                        <p:cTn id="17" dur="500"/>
                                        <p:tgtEl>
                                          <p:spTgt spid="158724">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58724">
                                            <p:txEl>
                                              <p:pRg st="2" end="2"/>
                                            </p:txEl>
                                          </p:spTgt>
                                        </p:tgtEl>
                                        <p:attrNameLst>
                                          <p:attrName>style.visibility</p:attrName>
                                        </p:attrNameLst>
                                      </p:cBhvr>
                                      <p:to>
                                        <p:strVal val="visible"/>
                                      </p:to>
                                    </p:set>
                                    <p:animEffect transition="in" filter="blinds(horizontal)">
                                      <p:cBhvr>
                                        <p:cTn id="20" dur="500"/>
                                        <p:tgtEl>
                                          <p:spTgt spid="15872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8724">
                                            <p:txEl>
                                              <p:pRg st="3" end="3"/>
                                            </p:txEl>
                                          </p:spTgt>
                                        </p:tgtEl>
                                        <p:attrNameLst>
                                          <p:attrName>style.visibility</p:attrName>
                                        </p:attrNameLst>
                                      </p:cBhvr>
                                      <p:to>
                                        <p:strVal val="visible"/>
                                      </p:to>
                                    </p:set>
                                    <p:animEffect transition="in" filter="blinds(horizontal)">
                                      <p:cBhvr>
                                        <p:cTn id="25" dur="500"/>
                                        <p:tgtEl>
                                          <p:spTgt spid="15872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58724">
                                            <p:txEl>
                                              <p:pRg st="4" end="4"/>
                                            </p:txEl>
                                          </p:spTgt>
                                        </p:tgtEl>
                                        <p:attrNameLst>
                                          <p:attrName>style.visibility</p:attrName>
                                        </p:attrNameLst>
                                      </p:cBhvr>
                                      <p:to>
                                        <p:strVal val="visible"/>
                                      </p:to>
                                    </p:set>
                                    <p:animEffect transition="in" filter="blinds(horizontal)">
                                      <p:cBhvr>
                                        <p:cTn id="30" dur="500"/>
                                        <p:tgtEl>
                                          <p:spTgt spid="158724">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58724">
                                            <p:txEl>
                                              <p:pRg st="5" end="5"/>
                                            </p:txEl>
                                          </p:spTgt>
                                        </p:tgtEl>
                                        <p:attrNameLst>
                                          <p:attrName>style.visibility</p:attrName>
                                        </p:attrNameLst>
                                      </p:cBhvr>
                                      <p:to>
                                        <p:strVal val="visible"/>
                                      </p:to>
                                    </p:set>
                                    <p:animEffect transition="in" filter="blinds(horizontal)">
                                      <p:cBhvr>
                                        <p:cTn id="33" dur="500"/>
                                        <p:tgtEl>
                                          <p:spTgt spid="1587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p:txBody>
          <a:bodyPr/>
          <a:lstStyle/>
          <a:p>
            <a:pPr eaLnBrk="1" hangingPunct="1"/>
            <a:r>
              <a:rPr lang="en-US" smtClean="0"/>
              <a:t>Observation</a:t>
            </a:r>
            <a:endParaRPr lang="en-US" smtClean="0"/>
          </a:p>
        </p:txBody>
      </p:sp>
      <p:sp>
        <p:nvSpPr>
          <p:cNvPr id="68611" name="Rectangle 3"/>
          <p:cNvSpPr>
            <a:spLocks noGrp="1" noChangeArrowheads="1"/>
          </p:cNvSpPr>
          <p:nvPr>
            <p:ph type="body" idx="1"/>
          </p:nvPr>
        </p:nvSpPr>
        <p:spPr>
          <a:xfrm>
            <a:off x="1524000" y="1447800"/>
            <a:ext cx="6165850" cy="4038600"/>
          </a:xfrm>
        </p:spPr>
        <p:txBody>
          <a:bodyPr>
            <a:normAutofit fontScale="85000" lnSpcReduction="20000"/>
          </a:bodyPr>
          <a:lstStyle/>
          <a:p>
            <a:pPr eaLnBrk="1" hangingPunct="1"/>
            <a:r>
              <a:rPr lang="en-US" smtClean="0"/>
              <a:t>Posture</a:t>
            </a:r>
            <a:endParaRPr lang="en-US" smtClean="0"/>
          </a:p>
          <a:p>
            <a:pPr eaLnBrk="1" hangingPunct="1"/>
            <a:r>
              <a:rPr lang="en-US" smtClean="0"/>
              <a:t>Deformity (structural or dynamic): restricted ROM, malalignment, bone shape alteration or joint deformity</a:t>
            </a:r>
            <a:endParaRPr lang="en-US" smtClean="0"/>
          </a:p>
          <a:p>
            <a:pPr eaLnBrk="1" hangingPunct="1"/>
            <a:r>
              <a:rPr lang="en-US" smtClean="0"/>
              <a:t>Bony contours normal and symmetric</a:t>
            </a:r>
            <a:endParaRPr lang="en-US" smtClean="0"/>
          </a:p>
          <a:p>
            <a:pPr eaLnBrk="1" hangingPunct="1"/>
            <a:r>
              <a:rPr lang="en-US" smtClean="0"/>
              <a:t>Soft tissue contours normal and symmetric</a:t>
            </a:r>
            <a:endParaRPr lang="en-US" smtClean="0"/>
          </a:p>
          <a:p>
            <a:pPr eaLnBrk="1" hangingPunct="1"/>
            <a:r>
              <a:rPr lang="en-US" smtClean="0"/>
              <a:t>Color and texture of the skin</a:t>
            </a:r>
            <a:endParaRPr lang="en-US" smtClean="0"/>
          </a:p>
          <a:p>
            <a:pPr eaLnBrk="1" hangingPunct="1"/>
            <a:r>
              <a:rPr lang="en-US" smtClean="0"/>
              <a:t>Any scars, signs of inflammation</a:t>
            </a:r>
            <a:endParaRPr lang="en-US" smtClean="0"/>
          </a:p>
          <a:p>
            <a:pPr eaLnBrk="1" hangingPunct="1"/>
            <a:r>
              <a:rPr lang="en-US" smtClean="0"/>
              <a:t>Patient’s facial expression and comfort</a:t>
            </a: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16" name="Group 28"/>
          <p:cNvGraphicFramePr>
            <a:graphicFrameLocks noGrp="1"/>
          </p:cNvGraphicFramePr>
          <p:nvPr>
            <p:ph idx="1"/>
          </p:nvPr>
        </p:nvGraphicFramePr>
        <p:xfrm>
          <a:off x="838200" y="2362200"/>
          <a:ext cx="7693025" cy="3717926"/>
        </p:xfrm>
        <a:graphic>
          <a:graphicData uri="http://schemas.openxmlformats.org/drawingml/2006/table">
            <a:tbl>
              <a:tblPr/>
              <a:tblGrid>
                <a:gridCol w="3846513"/>
                <a:gridCol w="3846512"/>
              </a:tblGrid>
              <a:tr h="5683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Skin conditions</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Implications </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45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Loss of skin elasticity, shiny, hair loss, breakdown and healing, nails brittle and hard</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Peripheral nerve lesions</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cyanosis</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Poor blood perfusion</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Redness </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Inflammation </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3B08F5E6-B618-441F-82E6-045B94149192}" type="slidenum">
              <a:rPr lang="en-US" smtClean="0"/>
            </a:fld>
            <a:endParaRPr lang="en-US"/>
          </a:p>
        </p:txBody>
      </p:sp>
      <p:sp>
        <p:nvSpPr>
          <p:cNvPr id="5" name="Footer Placeholder 4"/>
          <p:cNvSpPr>
            <a:spLocks noGrp="1"/>
          </p:cNvSpPr>
          <p:nvPr>
            <p:ph type="ftr" sz="quarter" idx="11"/>
          </p:nvPr>
        </p:nvSpPr>
        <p:spPr/>
        <p:txBody>
          <a:bodyPr/>
          <a:lstStyle/>
          <a:p>
            <a:pPr>
              <a:defRPr/>
            </a:pPr>
            <a:r>
              <a:rPr lang="en-US" smtClean="0"/>
              <a:t>SKW</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p:txBody>
          <a:bodyPr/>
          <a:lstStyle/>
          <a:p>
            <a:pPr eaLnBrk="1" hangingPunct="1"/>
            <a:r>
              <a:rPr lang="en-US" smtClean="0"/>
              <a:t>Examination principles</a:t>
            </a:r>
            <a:endParaRPr lang="en-US" smtClean="0"/>
          </a:p>
        </p:txBody>
      </p:sp>
      <p:sp>
        <p:nvSpPr>
          <p:cNvPr id="70659" name="Rectangle 3"/>
          <p:cNvSpPr>
            <a:spLocks noGrp="1" noChangeArrowheads="1"/>
          </p:cNvSpPr>
          <p:nvPr>
            <p:ph type="body" idx="1"/>
          </p:nvPr>
        </p:nvSpPr>
        <p:spPr>
          <a:xfrm>
            <a:off x="381000" y="1371600"/>
            <a:ext cx="8534400" cy="5105400"/>
          </a:xfrm>
        </p:spPr>
        <p:txBody>
          <a:bodyPr>
            <a:normAutofit fontScale="92500" lnSpcReduction="20000"/>
          </a:bodyPr>
          <a:lstStyle/>
          <a:p>
            <a:pPr eaLnBrk="1" hangingPunct="1">
              <a:lnSpc>
                <a:spcPct val="80000"/>
              </a:lnSpc>
            </a:pPr>
            <a:r>
              <a:rPr lang="en-US" smtClean="0"/>
              <a:t>Normal side assessed first</a:t>
            </a:r>
            <a:endParaRPr lang="en-US" smtClean="0"/>
          </a:p>
          <a:p>
            <a:pPr eaLnBrk="1" hangingPunct="1">
              <a:lnSpc>
                <a:spcPct val="80000"/>
              </a:lnSpc>
            </a:pPr>
            <a:r>
              <a:rPr lang="en-US" smtClean="0"/>
              <a:t>Active movements before passive and then RIMs</a:t>
            </a:r>
            <a:endParaRPr lang="en-US" smtClean="0"/>
          </a:p>
          <a:p>
            <a:pPr eaLnBrk="1" hangingPunct="1">
              <a:lnSpc>
                <a:spcPct val="80000"/>
              </a:lnSpc>
            </a:pPr>
            <a:r>
              <a:rPr lang="en-US" smtClean="0"/>
              <a:t>Myotonal weakness takes time to develop, so sustain contraction for at least 5secs</a:t>
            </a:r>
            <a:endParaRPr lang="en-US" smtClean="0"/>
          </a:p>
          <a:p>
            <a:pPr eaLnBrk="1" hangingPunct="1">
              <a:lnSpc>
                <a:spcPct val="80000"/>
              </a:lnSpc>
            </a:pPr>
            <a:r>
              <a:rPr lang="en-US" smtClean="0"/>
              <a:t>Movements that are painful done last</a:t>
            </a:r>
            <a:endParaRPr lang="en-US" smtClean="0"/>
          </a:p>
          <a:p>
            <a:pPr eaLnBrk="1" hangingPunct="1">
              <a:lnSpc>
                <a:spcPct val="80000"/>
              </a:lnSpc>
            </a:pPr>
            <a:r>
              <a:rPr lang="en-US" smtClean="0"/>
              <a:t>Passive ROM: degree and quality both imp</a:t>
            </a:r>
            <a:endParaRPr lang="en-US" smtClean="0"/>
          </a:p>
          <a:p>
            <a:pPr eaLnBrk="1" hangingPunct="1">
              <a:lnSpc>
                <a:spcPct val="80000"/>
              </a:lnSpc>
            </a:pPr>
            <a:r>
              <a:rPr lang="en-US" smtClean="0"/>
              <a:t>RIMs: done in Mid range,  to differentiate contractile vs noncontractile tissues.</a:t>
            </a:r>
            <a:endParaRPr lang="en-US" smtClean="0"/>
          </a:p>
          <a:p>
            <a:pPr eaLnBrk="1" hangingPunct="1">
              <a:lnSpc>
                <a:spcPct val="80000"/>
              </a:lnSpc>
            </a:pPr>
            <a:r>
              <a:rPr lang="en-US" smtClean="0"/>
              <a:t>Joint end feel: do not exacerbate symptoms</a:t>
            </a:r>
            <a:endParaRPr lang="en-US" smtClean="0"/>
          </a:p>
          <a:p>
            <a:pPr eaLnBrk="1" hangingPunct="1">
              <a:lnSpc>
                <a:spcPct val="80000"/>
              </a:lnSpc>
            </a:pPr>
            <a:r>
              <a:rPr lang="en-US" smtClean="0"/>
              <a:t>Ligamentous tests: stress applied gently and several times and increased stress but not beyond the point of pain. Thus, maximum instability demonstrated with no muscle spasm</a:t>
            </a:r>
            <a:endParaRPr lang="en-US" smtClean="0"/>
          </a:p>
          <a:p>
            <a:pPr eaLnBrk="1" hangingPunct="1">
              <a:lnSpc>
                <a:spcPct val="80000"/>
              </a:lnSpc>
            </a:pPr>
            <a:r>
              <a:rPr lang="en-US" smtClean="0"/>
              <a:t>Note for vascular insufficiencies</a:t>
            </a:r>
            <a:endParaRPr lang="en-US" smtClean="0"/>
          </a:p>
          <a:p>
            <a:pPr eaLnBrk="1" hangingPunct="1">
              <a:lnSpc>
                <a:spcPct val="80000"/>
              </a:lnSpc>
            </a:pPr>
            <a:r>
              <a:rPr lang="en-US" smtClean="0"/>
              <a:t>Relax the patient</a:t>
            </a: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r>
              <a:rPr lang="en-US" smtClean="0"/>
              <a:t>PALPATION</a:t>
            </a:r>
            <a:endParaRPr lang="en-US" smtClean="0"/>
          </a:p>
        </p:txBody>
      </p:sp>
      <p:sp>
        <p:nvSpPr>
          <p:cNvPr id="71683" name="Rectangle 3"/>
          <p:cNvSpPr>
            <a:spLocks noGrp="1" noRot="1" noChangeArrowheads="1"/>
          </p:cNvSpPr>
          <p:nvPr>
            <p:ph type="body" idx="1"/>
          </p:nvPr>
        </p:nvSpPr>
        <p:spPr>
          <a:xfrm>
            <a:off x="228600" y="1538288"/>
            <a:ext cx="7772400" cy="2195512"/>
          </a:xfrm>
        </p:spPr>
        <p:txBody>
          <a:bodyPr>
            <a:normAutofit fontScale="62500" lnSpcReduction="20000"/>
          </a:bodyPr>
          <a:lstStyle/>
          <a:p>
            <a:pPr eaLnBrk="1" hangingPunct="1">
              <a:buFontTx/>
              <a:buNone/>
            </a:pPr>
            <a:r>
              <a:rPr lang="en-US" smtClean="0"/>
              <a:t>The therapist should take note of the following:</a:t>
            </a:r>
            <a:endParaRPr lang="en-US" smtClean="0"/>
          </a:p>
          <a:p>
            <a:pPr eaLnBrk="1" hangingPunct="1"/>
            <a:r>
              <a:rPr lang="en-US" smtClean="0"/>
              <a:t>Tenderness</a:t>
            </a:r>
            <a:endParaRPr lang="en-US" smtClean="0"/>
          </a:p>
          <a:p>
            <a:pPr eaLnBrk="1" hangingPunct="1"/>
            <a:r>
              <a:rPr lang="en-US" smtClean="0"/>
              <a:t>Swelling</a:t>
            </a:r>
            <a:endParaRPr lang="en-US" smtClean="0"/>
          </a:p>
          <a:p>
            <a:pPr eaLnBrk="1" hangingPunct="1"/>
            <a:r>
              <a:rPr lang="en-US" smtClean="0"/>
              <a:t>Variations in temperature </a:t>
            </a:r>
            <a:endParaRPr lang="en-US" smtClean="0"/>
          </a:p>
          <a:p>
            <a:pPr eaLnBrk="1" hangingPunct="1"/>
            <a:r>
              <a:rPr lang="en-US" smtClean="0"/>
              <a:t>Muscle spasm </a:t>
            </a:r>
            <a:endParaRPr lang="en-US" smtClean="0"/>
          </a:p>
          <a:p>
            <a:pPr eaLnBrk="1" hangingPunct="1"/>
            <a:r>
              <a:rPr lang="en-US" smtClean="0"/>
              <a:t>Differences in tissue texture</a:t>
            </a:r>
            <a:endParaRPr lang="en-US" smtClean="0"/>
          </a:p>
          <a:p>
            <a:pPr eaLnBrk="1" hangingPunct="1"/>
            <a:r>
              <a:rPr lang="en-US" smtClean="0"/>
              <a:t>Abnormal sensation</a:t>
            </a:r>
            <a:endParaRPr lang="en-US" smtClean="0"/>
          </a:p>
        </p:txBody>
      </p:sp>
      <p:pic>
        <p:nvPicPr>
          <p:cNvPr id="71684" name="Picture 2"/>
          <p:cNvPicPr>
            <a:picLocks noChangeAspect="1" noChangeArrowheads="1"/>
          </p:cNvPicPr>
          <p:nvPr/>
        </p:nvPicPr>
        <p:blipFill>
          <a:blip r:embed="rId1"/>
          <a:srcRect/>
          <a:stretch>
            <a:fillRect/>
          </a:stretch>
        </p:blipFill>
        <p:spPr bwMode="auto">
          <a:xfrm>
            <a:off x="381000" y="304800"/>
            <a:ext cx="1066800" cy="1066800"/>
          </a:xfrm>
          <a:prstGeom prst="rect">
            <a:avLst/>
          </a:prstGeom>
          <a:noFill/>
          <a:ln w="9525">
            <a:noFill/>
            <a:miter lim="800000"/>
            <a:headEnd/>
            <a:tailEnd/>
          </a:ln>
        </p:spPr>
      </p:pic>
      <p:sp>
        <p:nvSpPr>
          <p:cNvPr id="6" name="Rectangle 3"/>
          <p:cNvSpPr txBox="1">
            <a:spLocks noRot="1" noChangeArrowheads="1"/>
          </p:cNvSpPr>
          <p:nvPr/>
        </p:nvSpPr>
        <p:spPr bwMode="auto">
          <a:xfrm>
            <a:off x="4419600" y="1981200"/>
            <a:ext cx="4572000" cy="1676400"/>
          </a:xfrm>
          <a:prstGeom prst="rect">
            <a:avLst/>
          </a:prstGeom>
          <a:solidFill>
            <a:schemeClr val="accent5">
              <a:lumMod val="50000"/>
            </a:schemeClr>
          </a:solidFill>
          <a:ln w="9525">
            <a:noFill/>
            <a:miter lim="800000"/>
          </a:ln>
          <a:effectLst/>
        </p:spPr>
        <p:txBody>
          <a:bodyPr/>
          <a:lstStyle/>
          <a:p>
            <a:pPr marL="342900" indent="-342900" algn="ctr">
              <a:spcBef>
                <a:spcPct val="20000"/>
              </a:spcBef>
              <a:buClr>
                <a:srgbClr val="99CC00"/>
              </a:buClr>
              <a:buSzPct val="150000"/>
              <a:defRPr/>
            </a:pPr>
            <a:r>
              <a:rPr lang="en-US" sz="2000" u="sng" kern="0" dirty="0">
                <a:solidFill>
                  <a:schemeClr val="tx1">
                    <a:lumMod val="50000"/>
                  </a:schemeClr>
                </a:solidFill>
                <a:latin typeface="+mn-lt"/>
                <a:cs typeface="+mn-cs"/>
              </a:rPr>
              <a:t>Grading of tenderness</a:t>
            </a:r>
            <a:endParaRPr lang="en-US" sz="2000" u="sng"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Grade I</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pt complains of pain</a:t>
            </a:r>
            <a:endParaRPr lang="en-US" i="1"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Grade II</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pt complains of pain and winces</a:t>
            </a:r>
            <a:endParaRPr lang="en-US" i="1"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Grade III</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pt winces and withdraws the part</a:t>
            </a:r>
            <a:endParaRPr lang="en-US" i="1"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Grade IV</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pt does not allow palpation</a:t>
            </a:r>
            <a:endParaRPr lang="en-US" i="1" kern="0" dirty="0">
              <a:solidFill>
                <a:schemeClr val="tx1">
                  <a:lumMod val="50000"/>
                </a:schemeClr>
              </a:solidFill>
              <a:latin typeface="+mn-lt"/>
              <a:cs typeface="+mn-cs"/>
            </a:endParaRPr>
          </a:p>
        </p:txBody>
      </p:sp>
      <p:sp>
        <p:nvSpPr>
          <p:cNvPr id="7" name="Rectangle 3"/>
          <p:cNvSpPr txBox="1">
            <a:spLocks noRot="1" noChangeArrowheads="1"/>
          </p:cNvSpPr>
          <p:nvPr/>
        </p:nvSpPr>
        <p:spPr bwMode="auto">
          <a:xfrm>
            <a:off x="152400" y="4724400"/>
            <a:ext cx="4953000" cy="1981200"/>
          </a:xfrm>
          <a:prstGeom prst="rect">
            <a:avLst/>
          </a:prstGeom>
          <a:solidFill>
            <a:schemeClr val="accent5">
              <a:lumMod val="50000"/>
            </a:schemeClr>
          </a:solidFill>
          <a:ln w="9525">
            <a:noFill/>
            <a:miter lim="800000"/>
          </a:ln>
          <a:effectLst/>
        </p:spPr>
        <p:txBody>
          <a:bodyPr/>
          <a:lstStyle/>
          <a:p>
            <a:pPr marL="342900" indent="-342900" algn="ctr">
              <a:spcBef>
                <a:spcPct val="20000"/>
              </a:spcBef>
              <a:buClr>
                <a:srgbClr val="99CC00"/>
              </a:buClr>
              <a:buSzPct val="150000"/>
              <a:defRPr/>
            </a:pPr>
            <a:r>
              <a:rPr lang="en-US" sz="2000" u="sng" kern="0" dirty="0">
                <a:solidFill>
                  <a:schemeClr val="tx1">
                    <a:lumMod val="50000"/>
                  </a:schemeClr>
                </a:solidFill>
                <a:latin typeface="+mn-lt"/>
                <a:cs typeface="+mn-cs"/>
              </a:rPr>
              <a:t>Abnormal Sensation</a:t>
            </a:r>
            <a:endParaRPr lang="en-US" sz="2000" u="sng"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err="1">
                <a:solidFill>
                  <a:schemeClr val="tx1">
                    <a:lumMod val="50000"/>
                  </a:schemeClr>
                </a:solidFill>
                <a:latin typeface="+mn-lt"/>
                <a:cs typeface="+mn-cs"/>
              </a:rPr>
              <a:t>Dysesthesia</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diminished sensation</a:t>
            </a:r>
            <a:endParaRPr lang="en-US" i="1"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Hyperesthesia</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increased sensation</a:t>
            </a:r>
            <a:endParaRPr lang="en-US" i="1"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Anesthesia</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absence of sensation</a:t>
            </a:r>
            <a:endParaRPr lang="en-US" i="1"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err="1">
                <a:solidFill>
                  <a:schemeClr val="tx1">
                    <a:lumMod val="50000"/>
                  </a:schemeClr>
                </a:solidFill>
                <a:latin typeface="+mn-lt"/>
                <a:cs typeface="+mn-cs"/>
              </a:rPr>
              <a:t>Crepitus</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grating, creaking upon movement of a limb usually in the joint or </a:t>
            </a:r>
            <a:r>
              <a:rPr lang="en-US" kern="0" dirty="0" err="1">
                <a:solidFill>
                  <a:schemeClr val="tx1">
                    <a:lumMod val="50000"/>
                  </a:schemeClr>
                </a:solidFill>
                <a:latin typeface="+mn-lt"/>
                <a:cs typeface="+mn-cs"/>
              </a:rPr>
              <a:t>tendinous</a:t>
            </a:r>
            <a:r>
              <a:rPr lang="en-US" kern="0" dirty="0">
                <a:solidFill>
                  <a:schemeClr val="tx1">
                    <a:lumMod val="50000"/>
                  </a:schemeClr>
                </a:solidFill>
                <a:latin typeface="+mn-lt"/>
                <a:cs typeface="+mn-cs"/>
              </a:rPr>
              <a:t> unit</a:t>
            </a:r>
            <a:endParaRPr lang="en-US" i="1" kern="0" dirty="0">
              <a:solidFill>
                <a:schemeClr val="tx1">
                  <a:lumMod val="50000"/>
                </a:schemeClr>
              </a:solidFill>
              <a:latin typeface="+mn-lt"/>
              <a:cs typeface="+mn-cs"/>
            </a:endParaRPr>
          </a:p>
        </p:txBody>
      </p:sp>
      <p:sp>
        <p:nvSpPr>
          <p:cNvPr id="8" name="Rectangle 3"/>
          <p:cNvSpPr txBox="1">
            <a:spLocks noRot="1" noChangeArrowheads="1"/>
          </p:cNvSpPr>
          <p:nvPr/>
        </p:nvSpPr>
        <p:spPr bwMode="auto">
          <a:xfrm>
            <a:off x="5181600" y="3733800"/>
            <a:ext cx="3810000" cy="2971800"/>
          </a:xfrm>
          <a:prstGeom prst="rect">
            <a:avLst/>
          </a:prstGeom>
          <a:solidFill>
            <a:schemeClr val="accent5">
              <a:lumMod val="50000"/>
            </a:schemeClr>
          </a:solidFill>
          <a:ln w="9525">
            <a:noFill/>
            <a:miter lim="800000"/>
          </a:ln>
          <a:effectLst/>
        </p:spPr>
        <p:txBody>
          <a:bodyPr/>
          <a:lstStyle/>
          <a:p>
            <a:pPr marL="342900" indent="-342900" algn="ctr">
              <a:spcBef>
                <a:spcPct val="20000"/>
              </a:spcBef>
              <a:buClr>
                <a:srgbClr val="99CC00"/>
              </a:buClr>
              <a:buSzPct val="150000"/>
              <a:defRPr/>
            </a:pPr>
            <a:r>
              <a:rPr lang="en-US" sz="2000" u="sng" kern="0" dirty="0">
                <a:solidFill>
                  <a:schemeClr val="tx1">
                    <a:lumMod val="50000"/>
                  </a:schemeClr>
                </a:solidFill>
                <a:latin typeface="+mn-lt"/>
                <a:cs typeface="+mn-cs"/>
              </a:rPr>
              <a:t>Swelling</a:t>
            </a:r>
            <a:endParaRPr lang="en-US" sz="2000" u="sng"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Bony/hard</a:t>
            </a:r>
            <a:r>
              <a:rPr lang="en-US" i="1" kern="0" dirty="0">
                <a:solidFill>
                  <a:schemeClr val="tx1">
                    <a:lumMod val="50000"/>
                  </a:schemeClr>
                </a:solidFill>
                <a:latin typeface="+mn-lt"/>
                <a:cs typeface="+mn-cs"/>
              </a:rPr>
              <a:t>: </a:t>
            </a:r>
            <a:r>
              <a:rPr lang="en-US" kern="0" dirty="0" err="1">
                <a:solidFill>
                  <a:schemeClr val="tx1">
                    <a:lumMod val="50000"/>
                  </a:schemeClr>
                </a:solidFill>
                <a:latin typeface="+mn-lt"/>
                <a:cs typeface="+mn-cs"/>
              </a:rPr>
              <a:t>osteophyte</a:t>
            </a:r>
            <a:r>
              <a:rPr lang="en-US" kern="0" dirty="0">
                <a:solidFill>
                  <a:schemeClr val="tx1">
                    <a:lumMod val="50000"/>
                  </a:schemeClr>
                </a:solidFill>
                <a:latin typeface="+mn-lt"/>
                <a:cs typeface="+mn-cs"/>
              </a:rPr>
              <a:t> formation</a:t>
            </a:r>
            <a:endParaRPr lang="en-US" i="1"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Boggy, spongy</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synovial</a:t>
            </a:r>
            <a:endParaRPr lang="en-US"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Soft, pliable, fluctuating</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fluid</a:t>
            </a:r>
            <a:r>
              <a:rPr lang="en-US" i="1" kern="0" dirty="0">
                <a:solidFill>
                  <a:schemeClr val="tx1">
                    <a:lumMod val="50000"/>
                  </a:schemeClr>
                </a:solidFill>
                <a:latin typeface="+mn-lt"/>
                <a:cs typeface="+mn-cs"/>
              </a:rPr>
              <a:t>  </a:t>
            </a:r>
            <a:endParaRPr lang="en-US" i="1"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Hard, thick, gel-like, warm</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blood</a:t>
            </a:r>
            <a:endParaRPr lang="en-US" i="1"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Thick, non-fluctuating, warm</a:t>
            </a:r>
            <a:r>
              <a:rPr lang="en-US" i="1" kern="0" dirty="0">
                <a:solidFill>
                  <a:schemeClr val="tx1">
                    <a:lumMod val="50000"/>
                  </a:schemeClr>
                </a:solidFill>
                <a:latin typeface="+mn-lt"/>
                <a:cs typeface="+mn-cs"/>
              </a:rPr>
              <a:t>:</a:t>
            </a:r>
            <a:r>
              <a:rPr lang="en-US" b="1" kern="0" dirty="0">
                <a:solidFill>
                  <a:schemeClr val="tx1">
                    <a:lumMod val="50000"/>
                  </a:schemeClr>
                </a:solidFill>
                <a:latin typeface="+mn-lt"/>
                <a:cs typeface="+mn-cs"/>
              </a:rPr>
              <a:t> </a:t>
            </a:r>
            <a:r>
              <a:rPr lang="en-US" kern="0" dirty="0">
                <a:solidFill>
                  <a:schemeClr val="tx1">
                    <a:lumMod val="50000"/>
                  </a:schemeClr>
                </a:solidFill>
                <a:latin typeface="+mn-lt"/>
                <a:cs typeface="+mn-cs"/>
              </a:rPr>
              <a:t>pus</a:t>
            </a:r>
            <a:endParaRPr lang="en-US"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Tough, dry, </a:t>
            </a:r>
            <a:r>
              <a:rPr lang="en-US" b="1" i="1" kern="0" dirty="0" err="1">
                <a:solidFill>
                  <a:schemeClr val="tx1">
                    <a:lumMod val="50000"/>
                  </a:schemeClr>
                </a:solidFill>
                <a:latin typeface="+mn-lt"/>
                <a:cs typeface="+mn-cs"/>
              </a:rPr>
              <a:t>leathery</a:t>
            </a:r>
            <a:r>
              <a:rPr lang="en-US" i="1" kern="0" dirty="0" err="1">
                <a:solidFill>
                  <a:schemeClr val="tx1">
                    <a:lumMod val="50000"/>
                  </a:schemeClr>
                </a:solidFill>
                <a:latin typeface="+mn-lt"/>
                <a:cs typeface="+mn-cs"/>
              </a:rPr>
              <a:t>:callus</a:t>
            </a:r>
            <a:endParaRPr lang="en-US" i="1" kern="0" dirty="0">
              <a:solidFill>
                <a:schemeClr val="tx1">
                  <a:lumMod val="50000"/>
                </a:schemeClr>
              </a:solidFill>
              <a:latin typeface="+mn-lt"/>
              <a:cs typeface="+mn-cs"/>
            </a:endParaRPr>
          </a:p>
          <a:p>
            <a:pPr marL="342900" indent="-342900">
              <a:spcBef>
                <a:spcPct val="20000"/>
              </a:spcBef>
              <a:buClr>
                <a:srgbClr val="99CC00"/>
              </a:buClr>
              <a:buSzPct val="150000"/>
              <a:defRPr/>
            </a:pPr>
            <a:r>
              <a:rPr lang="en-US" b="1" i="1" kern="0" dirty="0">
                <a:solidFill>
                  <a:schemeClr val="tx1">
                    <a:lumMod val="50000"/>
                  </a:schemeClr>
                </a:solidFill>
                <a:latin typeface="+mn-lt"/>
                <a:cs typeface="+mn-cs"/>
              </a:rPr>
              <a:t>Thick, slow moving, indentation after pressure</a:t>
            </a:r>
            <a:r>
              <a:rPr lang="en-US" i="1" kern="0" dirty="0">
                <a:solidFill>
                  <a:schemeClr val="tx1">
                    <a:lumMod val="50000"/>
                  </a:schemeClr>
                </a:solidFill>
                <a:latin typeface="+mn-lt"/>
                <a:cs typeface="+mn-cs"/>
              </a:rPr>
              <a:t>: </a:t>
            </a:r>
            <a:r>
              <a:rPr lang="en-US" kern="0" dirty="0">
                <a:solidFill>
                  <a:schemeClr val="tx1">
                    <a:lumMod val="50000"/>
                  </a:schemeClr>
                </a:solidFill>
                <a:latin typeface="+mn-lt"/>
                <a:cs typeface="+mn-cs"/>
              </a:rPr>
              <a:t>pitting edema</a:t>
            </a:r>
            <a:endParaRPr lang="en-US" b="1" i="1" kern="0" dirty="0">
              <a:solidFill>
                <a:schemeClr val="tx1">
                  <a:lumMod val="50000"/>
                </a:schemeClr>
              </a:solidFill>
              <a:latin typeface="+mn-lt"/>
              <a:cs typeface="+mn-cs"/>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fld>
            <a:endParaRPr lang="en-US"/>
          </a:p>
        </p:txBody>
      </p:sp>
      <p:sp>
        <p:nvSpPr>
          <p:cNvPr id="11" name="Footer Placeholder 10"/>
          <p:cNvSpPr>
            <a:spLocks noGrp="1"/>
          </p:cNvSpPr>
          <p:nvPr>
            <p:ph type="ftr" sz="quarter" idx="11"/>
          </p:nvPr>
        </p:nvSpPr>
        <p:spPr/>
        <p:txBody>
          <a:bodyPr/>
          <a:lstStyle/>
          <a:p>
            <a:r>
              <a:rPr lang="en-US" smtClean="0"/>
              <a:t>SKW</a:t>
            </a: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10561</Words>
  <Application>WPS Presentation</Application>
  <PresentationFormat>On-screen Show (4:3)</PresentationFormat>
  <Paragraphs>496</Paragraphs>
  <Slides>39</Slides>
  <Notes>7</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3" baseType="lpstr">
      <vt:lpstr>Arial</vt:lpstr>
      <vt:lpstr>SimSun</vt:lpstr>
      <vt:lpstr>Wingdings</vt:lpstr>
      <vt:lpstr>Arial</vt:lpstr>
      <vt:lpstr>Times New Roman</vt:lpstr>
      <vt:lpstr>Garamond</vt:lpstr>
      <vt:lpstr>Arial Black</vt:lpstr>
      <vt:lpstr>Algerian</vt:lpstr>
      <vt:lpstr>Calibri</vt:lpstr>
      <vt:lpstr>Microsoft YaHei</vt:lpstr>
      <vt:lpstr>Arial Unicode MS</vt:lpstr>
      <vt:lpstr>Bauhaus 93</vt:lpstr>
      <vt:lpstr>Office Theme</vt:lpstr>
      <vt:lpstr>PBrush</vt:lpstr>
      <vt:lpstr>PowerPoint 演示文稿</vt:lpstr>
      <vt:lpstr> Introduction to Musculoskeletal/ Orthopedic Assessment</vt:lpstr>
      <vt:lpstr>Learning Objectives</vt:lpstr>
      <vt:lpstr>Objective Assessment</vt:lpstr>
      <vt:lpstr>OCULAR INSPECTION</vt:lpstr>
      <vt:lpstr>Observation</vt:lpstr>
      <vt:lpstr>PowerPoint 演示文稿</vt:lpstr>
      <vt:lpstr>Examination principles</vt:lpstr>
      <vt:lpstr>PALPATION</vt:lpstr>
      <vt:lpstr>PowerPoint 演示文稿</vt:lpstr>
      <vt:lpstr>PowerPoint 演示文稿</vt:lpstr>
      <vt:lpstr>RANGE OF MOTION ASSESSMENT</vt:lpstr>
      <vt:lpstr>Range of Motion: Active ROM</vt:lpstr>
      <vt:lpstr>Range of Motion: Passive ROM</vt:lpstr>
      <vt:lpstr>End feels</vt:lpstr>
      <vt:lpstr>CAPSULAR PATTERN</vt:lpstr>
      <vt:lpstr>Assessment of joint play </vt:lpstr>
      <vt:lpstr>PowerPoint 演示文稿</vt:lpstr>
      <vt:lpstr>The therapist should take into consideration the following:</vt:lpstr>
      <vt:lpstr>PowerPoint 演示文稿</vt:lpstr>
      <vt:lpstr>MUSCLE PERFORMANCE</vt:lpstr>
      <vt:lpstr>Grades</vt:lpstr>
      <vt:lpstr>Resisted Movement Testing </vt:lpstr>
      <vt:lpstr>PowerPoint 演示文稿</vt:lpstr>
      <vt:lpstr>POSTURE</vt:lpstr>
      <vt:lpstr>PowerPoint 演示文稿</vt:lpstr>
      <vt:lpstr>PowerPoint 演示文稿</vt:lpstr>
      <vt:lpstr>PowerPoint 演示文稿</vt:lpstr>
      <vt:lpstr>PowerPoint 演示文稿</vt:lpstr>
      <vt:lpstr>PowerPoint 演示文稿</vt:lpstr>
      <vt:lpstr>SPECIAL TESTS</vt:lpstr>
      <vt:lpstr>ANTHROPOMETRIC MEASUREMENTS</vt:lpstr>
      <vt:lpstr>GAIT, LOCOMOTION ASSESSMENT</vt:lpstr>
      <vt:lpstr>FUNCTIONAL ASSESSMENT</vt:lpstr>
      <vt:lpstr>ENVIRONMENTAL ASSESSMENT</vt:lpstr>
      <vt:lpstr>NEUROLOGIC ASSESSMENT</vt:lpstr>
      <vt:lpstr>Summary &amp; Questions </vt:lpstr>
      <vt:lpstr>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to Musculoskeletal/ Orthopedic Assessment</dc:title>
  <dc:creator>sai</dc:creator>
  <cp:lastModifiedBy>HP</cp:lastModifiedBy>
  <cp:revision>9</cp:revision>
  <dcterms:created xsi:type="dcterms:W3CDTF">2006-08-16T00:00:00Z</dcterms:created>
  <dcterms:modified xsi:type="dcterms:W3CDTF">2024-06-20T04:39:23Z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BFBB1F5C54214EFF8726FE591F71C1BF_12</vt:lpwstr>
  </property>
  <property fmtid="{D5CDD505-2E9C-101B-9397-08002B2CF9AE}" pid="3" name="KSOProductBuildVer">
    <vt:lpwstr>1033-12.2.0.17119</vt:lpwstr>
  </property>
</Properties>
</file>